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69" r:id="rId3"/>
    <p:sldId id="276" r:id="rId4"/>
    <p:sldId id="277" r:id="rId5"/>
    <p:sldId id="272" r:id="rId6"/>
    <p:sldId id="259" r:id="rId7"/>
    <p:sldId id="260" r:id="rId8"/>
    <p:sldId id="273" r:id="rId9"/>
    <p:sldId id="261" r:id="rId10"/>
    <p:sldId id="262" r:id="rId11"/>
    <p:sldId id="274" r:id="rId12"/>
    <p:sldId id="263" r:id="rId13"/>
    <p:sldId id="264" r:id="rId14"/>
    <p:sldId id="265" r:id="rId15"/>
    <p:sldId id="266" r:id="rId16"/>
    <p:sldId id="268" r:id="rId17"/>
    <p:sldId id="267"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6666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73" d="100"/>
          <a:sy n="73" d="100"/>
        </p:scale>
        <p:origin x="510"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228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DD242-2A19-49DE-85E6-11076F686455}" type="doc">
      <dgm:prSet loTypeId="urn:microsoft.com/office/officeart/2008/layout/RadialCluster" loCatId="cycle" qsTypeId="urn:microsoft.com/office/officeart/2005/8/quickstyle/simple1" qsCatId="simple" csTypeId="urn:microsoft.com/office/officeart/2005/8/colors/accent1_4" csCatId="accent1" phldr="1"/>
      <dgm:spPr/>
      <dgm:t>
        <a:bodyPr/>
        <a:lstStyle/>
        <a:p>
          <a:endParaRPr lang="fr-FR"/>
        </a:p>
      </dgm:t>
    </dgm:pt>
    <dgm:pt modelId="{B201BB84-C0C8-4A42-B089-1387DF225D67}">
      <dgm:prSet phldrT="[Texte]"/>
      <dgm:spPr/>
      <dgm:t>
        <a:bodyPr/>
        <a:lstStyle/>
        <a:p>
          <a:r>
            <a:rPr lang="fr-FR" b="0" dirty="0" err="1"/>
            <a:t>Every</a:t>
          </a:r>
          <a:r>
            <a:rPr lang="fr-FR" b="0" dirty="0"/>
            <a:t> minute</a:t>
          </a:r>
        </a:p>
      </dgm:t>
    </dgm:pt>
    <dgm:pt modelId="{59B9029E-5B28-4B0B-8281-6DDF4A2A030E}" type="parTrans" cxnId="{98C619AE-1815-4DE6-B284-DD0CC6A4BCA4}">
      <dgm:prSet/>
      <dgm:spPr/>
      <dgm:t>
        <a:bodyPr/>
        <a:lstStyle/>
        <a:p>
          <a:endParaRPr lang="fr-FR"/>
        </a:p>
      </dgm:t>
    </dgm:pt>
    <dgm:pt modelId="{E1FD2813-F4BE-44E3-AEA2-8F1FC3C5C0EB}" type="sibTrans" cxnId="{98C619AE-1815-4DE6-B284-DD0CC6A4BCA4}">
      <dgm:prSet/>
      <dgm:spPr/>
      <dgm:t>
        <a:bodyPr/>
        <a:lstStyle/>
        <a:p>
          <a:endParaRPr lang="fr-FR"/>
        </a:p>
      </dgm:t>
    </dgm:pt>
    <dgm:pt modelId="{9A2CDCB4-9CEB-42D9-A740-DDDD20F61E5E}">
      <dgm:prSet phldrT="[Texte]"/>
      <dgm:spPr/>
      <dgm:t>
        <a:bodyPr/>
        <a:lstStyle/>
        <a:p>
          <a:r>
            <a:rPr lang="en-GB" b="0" dirty="0"/>
            <a:t>Google processes more than 2.4 million searches</a:t>
          </a:r>
          <a:endParaRPr lang="fr-FR" b="0" dirty="0"/>
        </a:p>
      </dgm:t>
    </dgm:pt>
    <dgm:pt modelId="{80F4F2E8-4C25-4BD2-B30F-5F98499E49F6}" type="parTrans" cxnId="{554610BF-D601-4E5D-AEB9-67C61234D7AE}">
      <dgm:prSet/>
      <dgm:spPr/>
      <dgm:t>
        <a:bodyPr/>
        <a:lstStyle/>
        <a:p>
          <a:endParaRPr lang="fr-FR"/>
        </a:p>
      </dgm:t>
    </dgm:pt>
    <dgm:pt modelId="{F9FDB831-3D8E-442B-8E39-3525183EAF6B}" type="sibTrans" cxnId="{554610BF-D601-4E5D-AEB9-67C61234D7AE}">
      <dgm:prSet/>
      <dgm:spPr/>
      <dgm:t>
        <a:bodyPr/>
        <a:lstStyle/>
        <a:p>
          <a:endParaRPr lang="fr-FR"/>
        </a:p>
      </dgm:t>
    </dgm:pt>
    <dgm:pt modelId="{DEC0256E-FEE6-40F2-B5E3-894762A44128}">
      <dgm:prSet phldrT="[Texte]"/>
      <dgm:spPr>
        <a:solidFill>
          <a:srgbClr val="0070C0"/>
        </a:solidFill>
      </dgm:spPr>
      <dgm:t>
        <a:bodyPr/>
        <a:lstStyle/>
        <a:p>
          <a:r>
            <a:rPr lang="en-GB" b="0" dirty="0"/>
            <a:t>Users watch more than 4 million </a:t>
          </a:r>
          <a:r>
            <a:rPr lang="en-GB" b="0" dirty="0" err="1"/>
            <a:t>Youtube</a:t>
          </a:r>
          <a:r>
            <a:rPr lang="en-GB" b="0" dirty="0"/>
            <a:t> videos </a:t>
          </a:r>
          <a:endParaRPr lang="fr-FR" b="0" dirty="0"/>
        </a:p>
      </dgm:t>
    </dgm:pt>
    <dgm:pt modelId="{F744948A-DCB9-4FE1-AB83-53E070E18B08}" type="parTrans" cxnId="{BC3592BB-06F3-4B0A-B74D-A7B1CBDBB802}">
      <dgm:prSet/>
      <dgm:spPr/>
      <dgm:t>
        <a:bodyPr/>
        <a:lstStyle/>
        <a:p>
          <a:endParaRPr lang="fr-FR"/>
        </a:p>
      </dgm:t>
    </dgm:pt>
    <dgm:pt modelId="{8C45C6FB-085E-4871-BF8A-26A4BDE46ABF}" type="sibTrans" cxnId="{BC3592BB-06F3-4B0A-B74D-A7B1CBDBB802}">
      <dgm:prSet/>
      <dgm:spPr/>
      <dgm:t>
        <a:bodyPr/>
        <a:lstStyle/>
        <a:p>
          <a:endParaRPr lang="fr-FR"/>
        </a:p>
      </dgm:t>
    </dgm:pt>
    <dgm:pt modelId="{C062DADB-7A17-4EF2-BEFC-10A9529DEEA7}">
      <dgm:prSet phldrT="[Texte]"/>
      <dgm:spPr>
        <a:solidFill>
          <a:schemeClr val="accent5"/>
        </a:solidFill>
      </dgm:spPr>
      <dgm:t>
        <a:bodyPr/>
        <a:lstStyle/>
        <a:p>
          <a:r>
            <a:rPr lang="en-GB" b="0" dirty="0"/>
            <a:t>16 million text messages and 156 million emails sent</a:t>
          </a:r>
          <a:endParaRPr lang="fr-FR" b="0" dirty="0"/>
        </a:p>
      </dgm:t>
    </dgm:pt>
    <dgm:pt modelId="{63B47412-9FA0-4E44-B964-7F137C5ECC05}" type="parTrans" cxnId="{D8F29C06-B955-45F4-A92B-2EF5CE3024FE}">
      <dgm:prSet/>
      <dgm:spPr/>
      <dgm:t>
        <a:bodyPr/>
        <a:lstStyle/>
        <a:p>
          <a:endParaRPr lang="fr-FR"/>
        </a:p>
      </dgm:t>
    </dgm:pt>
    <dgm:pt modelId="{C3060FCC-D71D-444D-A80F-EAEC9BC19CC7}" type="sibTrans" cxnId="{D8F29C06-B955-45F4-A92B-2EF5CE3024FE}">
      <dgm:prSet/>
      <dgm:spPr/>
      <dgm:t>
        <a:bodyPr/>
        <a:lstStyle/>
        <a:p>
          <a:endParaRPr lang="fr-FR"/>
        </a:p>
      </dgm:t>
    </dgm:pt>
    <dgm:pt modelId="{8339030E-917F-4C56-AE57-19E486BB8BB1}">
      <dgm:prSet phldrT="[Texte]" phldr="1" custScaleX="159976" custRadScaleRad="87889" custRadScaleInc="11171"/>
      <dgm:spPr/>
      <dgm:t>
        <a:bodyPr/>
        <a:lstStyle/>
        <a:p>
          <a:endParaRPr lang="fr-FR" dirty="0"/>
        </a:p>
      </dgm:t>
    </dgm:pt>
    <dgm:pt modelId="{775FB8F3-7ACB-4C56-8A2C-04A6102D2621}" type="parTrans" cxnId="{07E33B4C-9A42-440C-9981-E0BB2641C725}">
      <dgm:prSet/>
      <dgm:spPr/>
      <dgm:t>
        <a:bodyPr/>
        <a:lstStyle/>
        <a:p>
          <a:endParaRPr lang="fr-FR"/>
        </a:p>
      </dgm:t>
    </dgm:pt>
    <dgm:pt modelId="{CA6F17E1-E699-49BD-9822-515854D45968}" type="sibTrans" cxnId="{07E33B4C-9A42-440C-9981-E0BB2641C725}">
      <dgm:prSet/>
      <dgm:spPr/>
      <dgm:t>
        <a:bodyPr/>
        <a:lstStyle/>
        <a:p>
          <a:endParaRPr lang="fr-FR"/>
        </a:p>
      </dgm:t>
    </dgm:pt>
    <dgm:pt modelId="{BA60F714-C274-4785-9B7B-16ADDCF27495}">
      <dgm:prSet phldrT="[Texte]"/>
      <dgm:spPr>
        <a:solidFill>
          <a:srgbClr val="0070C0"/>
        </a:solidFill>
      </dgm:spPr>
      <dgm:t>
        <a:bodyPr/>
        <a:lstStyle/>
        <a:p>
          <a:r>
            <a:rPr lang="en-GB" b="0" dirty="0"/>
            <a:t>More than 500,000 photos shared on Snapchat</a:t>
          </a:r>
          <a:endParaRPr lang="fr-FR" b="0" dirty="0"/>
        </a:p>
      </dgm:t>
    </dgm:pt>
    <dgm:pt modelId="{48CB2943-4AC3-4E46-AEAD-76565746CCBD}" type="parTrans" cxnId="{0DFFC145-610E-406C-B024-EC2C554C00B1}">
      <dgm:prSet/>
      <dgm:spPr/>
      <dgm:t>
        <a:bodyPr/>
        <a:lstStyle/>
        <a:p>
          <a:endParaRPr lang="fr-FR"/>
        </a:p>
      </dgm:t>
    </dgm:pt>
    <dgm:pt modelId="{A86D6C9E-4742-4AB8-B3C7-B76329E7E74B}" type="sibTrans" cxnId="{0DFFC145-610E-406C-B024-EC2C554C00B1}">
      <dgm:prSet/>
      <dgm:spPr/>
      <dgm:t>
        <a:bodyPr/>
        <a:lstStyle/>
        <a:p>
          <a:endParaRPr lang="fr-FR"/>
        </a:p>
      </dgm:t>
    </dgm:pt>
    <dgm:pt modelId="{239BEA4F-B89B-4ADC-A91F-D41E8DDFFD03}">
      <dgm:prSet phldrT="[Texte]"/>
      <dgm:spPr>
        <a:solidFill>
          <a:schemeClr val="accent1">
            <a:lumMod val="60000"/>
            <a:lumOff val="40000"/>
          </a:schemeClr>
        </a:solidFill>
      </dgm:spPr>
      <dgm:t>
        <a:bodyPr/>
        <a:lstStyle/>
        <a:p>
          <a:r>
            <a:rPr lang="en-GB" b="0" dirty="0"/>
            <a:t>More than 500,000 comments posted on Facebook</a:t>
          </a:r>
          <a:endParaRPr lang="fr-FR" b="0" dirty="0"/>
        </a:p>
      </dgm:t>
    </dgm:pt>
    <dgm:pt modelId="{66558419-43E9-46CD-AB77-CCB87835F975}" type="parTrans" cxnId="{D5842C3C-4386-4FFD-89BE-033ECE2FA287}">
      <dgm:prSet/>
      <dgm:spPr/>
      <dgm:t>
        <a:bodyPr/>
        <a:lstStyle/>
        <a:p>
          <a:endParaRPr lang="fr-FR"/>
        </a:p>
      </dgm:t>
    </dgm:pt>
    <dgm:pt modelId="{E726ADFD-838A-44EA-8E3E-4B6E894EDC94}" type="sibTrans" cxnId="{D5842C3C-4386-4FFD-89BE-033ECE2FA287}">
      <dgm:prSet/>
      <dgm:spPr/>
      <dgm:t>
        <a:bodyPr/>
        <a:lstStyle/>
        <a:p>
          <a:endParaRPr lang="fr-FR"/>
        </a:p>
      </dgm:t>
    </dgm:pt>
    <dgm:pt modelId="{3C98B872-41B9-437B-B4B6-1C89D951635C}">
      <dgm:prSet phldrT="[Texte]" custScaleX="235066" custScaleY="141040" custRadScaleRad="100346" custRadScaleInc="-120388"/>
      <dgm:spPr/>
      <dgm:t>
        <a:bodyPr/>
        <a:lstStyle/>
        <a:p>
          <a:endParaRPr lang="fr-FR"/>
        </a:p>
      </dgm:t>
    </dgm:pt>
    <dgm:pt modelId="{4D195E93-FCF8-4D73-8072-BA516BA4DF46}" type="parTrans" cxnId="{4DC34C00-8C8F-4640-A0A1-A42896CDB33D}">
      <dgm:prSet/>
      <dgm:spPr/>
      <dgm:t>
        <a:bodyPr/>
        <a:lstStyle/>
        <a:p>
          <a:endParaRPr lang="fr-FR"/>
        </a:p>
      </dgm:t>
    </dgm:pt>
    <dgm:pt modelId="{0AC6BC8D-C9AE-4429-8C46-8B9365416C3E}" type="sibTrans" cxnId="{4DC34C00-8C8F-4640-A0A1-A42896CDB33D}">
      <dgm:prSet/>
      <dgm:spPr/>
      <dgm:t>
        <a:bodyPr/>
        <a:lstStyle/>
        <a:p>
          <a:endParaRPr lang="fr-FR"/>
        </a:p>
      </dgm:t>
    </dgm:pt>
    <dgm:pt modelId="{6BFB01A7-AA2F-4252-8721-B5AE8D2DF0D2}">
      <dgm:prSet phldrT="[Texte]" custScaleX="235066" custScaleY="141040" custRadScaleRad="100346" custRadScaleInc="-120388"/>
      <dgm:spPr/>
      <dgm:t>
        <a:bodyPr/>
        <a:lstStyle/>
        <a:p>
          <a:endParaRPr lang="fr-FR"/>
        </a:p>
      </dgm:t>
    </dgm:pt>
    <dgm:pt modelId="{69326195-247E-4E1B-9BF7-0AC00AF99915}" type="parTrans" cxnId="{30B9BF4D-1F99-45A2-AC09-BC7820A84F66}">
      <dgm:prSet/>
      <dgm:spPr/>
      <dgm:t>
        <a:bodyPr/>
        <a:lstStyle/>
        <a:p>
          <a:endParaRPr lang="fr-FR"/>
        </a:p>
      </dgm:t>
    </dgm:pt>
    <dgm:pt modelId="{B8DE9AEB-2E35-4CEB-B25C-A805C224FA03}" type="sibTrans" cxnId="{30B9BF4D-1F99-45A2-AC09-BC7820A84F66}">
      <dgm:prSet/>
      <dgm:spPr/>
      <dgm:t>
        <a:bodyPr/>
        <a:lstStyle/>
        <a:p>
          <a:endParaRPr lang="fr-FR"/>
        </a:p>
      </dgm:t>
    </dgm:pt>
    <dgm:pt modelId="{00C7B05C-84F4-475A-86D2-9FB511154B32}">
      <dgm:prSet phldrT="[Texte]" custScaleX="235066" custScaleY="141040" custRadScaleRad="100346" custRadScaleInc="-120388"/>
      <dgm:spPr/>
      <dgm:t>
        <a:bodyPr/>
        <a:lstStyle/>
        <a:p>
          <a:endParaRPr lang="fr-FR"/>
        </a:p>
      </dgm:t>
    </dgm:pt>
    <dgm:pt modelId="{750033BF-8F09-4555-B1BD-0DE660A24348}" type="parTrans" cxnId="{88105E9F-F4F2-4F9B-B23F-4C0750079282}">
      <dgm:prSet/>
      <dgm:spPr/>
      <dgm:t>
        <a:bodyPr/>
        <a:lstStyle/>
        <a:p>
          <a:endParaRPr lang="fr-FR"/>
        </a:p>
      </dgm:t>
    </dgm:pt>
    <dgm:pt modelId="{2BD56FBD-CCC3-4861-80DE-5E051EBBA4A8}" type="sibTrans" cxnId="{88105E9F-F4F2-4F9B-B23F-4C0750079282}">
      <dgm:prSet/>
      <dgm:spPr/>
      <dgm:t>
        <a:bodyPr/>
        <a:lstStyle/>
        <a:p>
          <a:endParaRPr lang="fr-FR"/>
        </a:p>
      </dgm:t>
    </dgm:pt>
    <dgm:pt modelId="{822957AC-B8B2-441B-BFAC-1B5897A3E9DB}">
      <dgm:prSet custRadScaleRad="269852" custRadScaleInc="-78946"/>
      <dgm:spPr/>
      <dgm:t>
        <a:bodyPr/>
        <a:lstStyle/>
        <a:p>
          <a:endParaRPr lang="fr-FR"/>
        </a:p>
      </dgm:t>
    </dgm:pt>
    <dgm:pt modelId="{69C20DF7-C30B-4E87-AF19-B8B622FAEA08}" type="parTrans" cxnId="{323F43F6-19D9-4C15-A6AF-EDE8CEFCDE63}">
      <dgm:prSet/>
      <dgm:spPr/>
      <dgm:t>
        <a:bodyPr/>
        <a:lstStyle/>
        <a:p>
          <a:endParaRPr lang="fr-FR"/>
        </a:p>
      </dgm:t>
    </dgm:pt>
    <dgm:pt modelId="{A37AF4AD-E73A-496F-BADA-AF1453B23F8D}" type="sibTrans" cxnId="{323F43F6-19D9-4C15-A6AF-EDE8CEFCDE63}">
      <dgm:prSet/>
      <dgm:spPr/>
      <dgm:t>
        <a:bodyPr/>
        <a:lstStyle/>
        <a:p>
          <a:endParaRPr lang="fr-FR"/>
        </a:p>
      </dgm:t>
    </dgm:pt>
    <dgm:pt modelId="{FD9E9E19-9430-426F-8BD5-6A06FDDEB59D}">
      <dgm:prSet phldrT="[Texte]" custScaleX="271247" custScaleY="162748" custRadScaleRad="170384" custRadScaleInc="-145876"/>
      <dgm:spPr>
        <a:solidFill>
          <a:schemeClr val="accent1">
            <a:lumMod val="60000"/>
            <a:lumOff val="40000"/>
          </a:schemeClr>
        </a:solidFill>
      </dgm:spPr>
      <dgm:t>
        <a:bodyPr/>
        <a:lstStyle/>
        <a:p>
          <a:endParaRPr lang="fr-FR"/>
        </a:p>
      </dgm:t>
    </dgm:pt>
    <dgm:pt modelId="{DE8A6E50-EACD-479B-BB98-95EC270E8956}" type="parTrans" cxnId="{989C6771-E8FB-4643-A095-53117C05A42E}">
      <dgm:prSet/>
      <dgm:spPr/>
      <dgm:t>
        <a:bodyPr/>
        <a:lstStyle/>
        <a:p>
          <a:endParaRPr lang="fr-FR"/>
        </a:p>
      </dgm:t>
    </dgm:pt>
    <dgm:pt modelId="{23C67024-D4DD-4C59-A7FC-4A04D2B9DC0D}" type="sibTrans" cxnId="{989C6771-E8FB-4643-A095-53117C05A42E}">
      <dgm:prSet/>
      <dgm:spPr/>
      <dgm:t>
        <a:bodyPr/>
        <a:lstStyle/>
        <a:p>
          <a:endParaRPr lang="fr-FR"/>
        </a:p>
      </dgm:t>
    </dgm:pt>
    <dgm:pt modelId="{A7E9F360-EFCD-45C7-A163-773EC51A9B99}">
      <dgm:prSet phldrT="[Texte]" custScaleX="271247" custScaleY="162748" custRadScaleRad="166427" custRadScaleInc="-231180"/>
      <dgm:spPr/>
      <dgm:t>
        <a:bodyPr/>
        <a:lstStyle/>
        <a:p>
          <a:endParaRPr lang="fr-FR"/>
        </a:p>
      </dgm:t>
    </dgm:pt>
    <dgm:pt modelId="{7E5D1066-9318-4B33-B7F1-7A5F883D26F2}" type="parTrans" cxnId="{144423BC-6B3B-42C9-8A2E-87E24EE5E07A}">
      <dgm:prSet/>
      <dgm:spPr/>
      <dgm:t>
        <a:bodyPr/>
        <a:lstStyle/>
        <a:p>
          <a:endParaRPr lang="fr-FR"/>
        </a:p>
      </dgm:t>
    </dgm:pt>
    <dgm:pt modelId="{1D5312A0-89F1-47DD-A5C9-4CD6CE5DBA0C}" type="sibTrans" cxnId="{144423BC-6B3B-42C9-8A2E-87E24EE5E07A}">
      <dgm:prSet/>
      <dgm:spPr/>
      <dgm:t>
        <a:bodyPr/>
        <a:lstStyle/>
        <a:p>
          <a:endParaRPr lang="fr-FR"/>
        </a:p>
      </dgm:t>
    </dgm:pt>
    <dgm:pt modelId="{33A8CEE3-7E9F-4FA5-B654-1C648C8256ED}">
      <dgm:prSet phldrT="[Texte]" custScaleX="271247" custScaleY="162748" custRadScaleRad="312351" custRadScaleInc="-80424"/>
      <dgm:spPr>
        <a:solidFill>
          <a:schemeClr val="accent5"/>
        </a:solidFill>
      </dgm:spPr>
      <dgm:t>
        <a:bodyPr/>
        <a:lstStyle/>
        <a:p>
          <a:endParaRPr lang="fr-FR"/>
        </a:p>
      </dgm:t>
    </dgm:pt>
    <dgm:pt modelId="{E6B19EED-038D-46E3-8B5D-45A60CE26E11}" type="parTrans" cxnId="{1F49C06E-E538-4EAE-8ACB-C9A41944D89B}">
      <dgm:prSet/>
      <dgm:spPr/>
      <dgm:t>
        <a:bodyPr/>
        <a:lstStyle/>
        <a:p>
          <a:endParaRPr lang="fr-FR"/>
        </a:p>
      </dgm:t>
    </dgm:pt>
    <dgm:pt modelId="{1DC01CF7-D5F1-4034-A938-1CBD8689081B}" type="sibTrans" cxnId="{1F49C06E-E538-4EAE-8ACB-C9A41944D89B}">
      <dgm:prSet/>
      <dgm:spPr/>
      <dgm:t>
        <a:bodyPr/>
        <a:lstStyle/>
        <a:p>
          <a:endParaRPr lang="fr-FR"/>
        </a:p>
      </dgm:t>
    </dgm:pt>
    <dgm:pt modelId="{CC7ECC6F-71E1-40D5-99D3-8C4D289AE147}">
      <dgm:prSet phldrT="[Texte]" custScaleX="271247" custScaleY="162748" custRadScaleRad="170384" custRadScaleInc="-145876"/>
      <dgm:spPr>
        <a:solidFill>
          <a:schemeClr val="accent1">
            <a:lumMod val="60000"/>
            <a:lumOff val="40000"/>
          </a:schemeClr>
        </a:solidFill>
      </dgm:spPr>
      <dgm:t>
        <a:bodyPr/>
        <a:lstStyle/>
        <a:p>
          <a:endParaRPr lang="fr-FR"/>
        </a:p>
      </dgm:t>
    </dgm:pt>
    <dgm:pt modelId="{6A80477D-A39C-49EE-BD87-68FB48334872}" type="parTrans" cxnId="{A212666E-7FA8-4243-B0EF-DE47E63F75DB}">
      <dgm:prSet/>
      <dgm:spPr/>
      <dgm:t>
        <a:bodyPr/>
        <a:lstStyle/>
        <a:p>
          <a:endParaRPr lang="fr-FR"/>
        </a:p>
      </dgm:t>
    </dgm:pt>
    <dgm:pt modelId="{AF8443C3-CC30-40FF-967D-D41157024B26}" type="sibTrans" cxnId="{A212666E-7FA8-4243-B0EF-DE47E63F75DB}">
      <dgm:prSet/>
      <dgm:spPr/>
      <dgm:t>
        <a:bodyPr/>
        <a:lstStyle/>
        <a:p>
          <a:endParaRPr lang="fr-FR"/>
        </a:p>
      </dgm:t>
    </dgm:pt>
    <dgm:pt modelId="{CE441115-7213-4C45-9411-CD5DA9693003}">
      <dgm:prSet phldrT="[Texte]" custScaleX="271247" custScaleY="162748" custRadScaleRad="174060" custRadScaleInc="36905"/>
      <dgm:spPr>
        <a:solidFill>
          <a:srgbClr val="0070C0"/>
        </a:solidFill>
      </dgm:spPr>
      <dgm:t>
        <a:bodyPr/>
        <a:lstStyle/>
        <a:p>
          <a:endParaRPr lang="fr-FR"/>
        </a:p>
      </dgm:t>
    </dgm:pt>
    <dgm:pt modelId="{964E2840-E754-42F5-B679-193C6D1DEF6B}" type="parTrans" cxnId="{F819C3F8-ACF2-401A-B43D-C7595C5C2F9D}">
      <dgm:prSet/>
      <dgm:spPr/>
      <dgm:t>
        <a:bodyPr/>
        <a:lstStyle/>
        <a:p>
          <a:endParaRPr lang="fr-FR"/>
        </a:p>
      </dgm:t>
    </dgm:pt>
    <dgm:pt modelId="{B2C1AB6B-D0B6-4158-BB1A-202A81B7377A}" type="sibTrans" cxnId="{F819C3F8-ACF2-401A-B43D-C7595C5C2F9D}">
      <dgm:prSet/>
      <dgm:spPr/>
      <dgm:t>
        <a:bodyPr/>
        <a:lstStyle/>
        <a:p>
          <a:endParaRPr lang="fr-FR"/>
        </a:p>
      </dgm:t>
    </dgm:pt>
    <dgm:pt modelId="{BFABC1FF-C428-412B-A910-F3EC1D98EE5D}">
      <dgm:prSet phldrT="[Texte]" custScaleX="271247" custScaleY="162748" custRadScaleRad="174060" custRadScaleInc="36905"/>
      <dgm:spPr>
        <a:solidFill>
          <a:srgbClr val="0070C0"/>
        </a:solidFill>
      </dgm:spPr>
      <dgm:t>
        <a:bodyPr/>
        <a:lstStyle/>
        <a:p>
          <a:endParaRPr lang="fr-FR"/>
        </a:p>
      </dgm:t>
    </dgm:pt>
    <dgm:pt modelId="{88F95A38-3420-4A22-BAFD-810FF7082E27}" type="parTrans" cxnId="{3234E0EA-AD67-49BE-AC97-561DA3832088}">
      <dgm:prSet/>
      <dgm:spPr/>
      <dgm:t>
        <a:bodyPr/>
        <a:lstStyle/>
        <a:p>
          <a:endParaRPr lang="fr-FR"/>
        </a:p>
      </dgm:t>
    </dgm:pt>
    <dgm:pt modelId="{C0FA6591-27C3-44EA-B3B2-6EED96ADF059}" type="sibTrans" cxnId="{3234E0EA-AD67-49BE-AC97-561DA3832088}">
      <dgm:prSet/>
      <dgm:spPr/>
      <dgm:t>
        <a:bodyPr/>
        <a:lstStyle/>
        <a:p>
          <a:endParaRPr lang="fr-FR"/>
        </a:p>
      </dgm:t>
    </dgm:pt>
    <dgm:pt modelId="{8C8907B1-FF08-4CBE-91DA-4E9B1C037531}">
      <dgm:prSet phldrT="[Texte]" custT="1"/>
      <dgm:spPr>
        <a:solidFill>
          <a:schemeClr val="accent5"/>
        </a:solidFill>
      </dgm:spPr>
      <dgm:t>
        <a:bodyPr/>
        <a:lstStyle/>
        <a:p>
          <a:r>
            <a:rPr lang="en-GB" sz="1700" b="0" dirty="0"/>
            <a:t>More than 450,000 tweets sent on Twitter</a:t>
          </a:r>
          <a:endParaRPr lang="fr-FR" sz="1700" b="0" dirty="0"/>
        </a:p>
      </dgm:t>
    </dgm:pt>
    <dgm:pt modelId="{EB2F7932-582C-4116-A039-0DE639FCACD1}" type="sibTrans" cxnId="{C98B2E88-FBD5-4027-A6B9-E84E4EDDD2DC}">
      <dgm:prSet/>
      <dgm:spPr/>
      <dgm:t>
        <a:bodyPr/>
        <a:lstStyle/>
        <a:p>
          <a:endParaRPr lang="fr-FR"/>
        </a:p>
      </dgm:t>
    </dgm:pt>
    <dgm:pt modelId="{B1D65180-8CA8-4A1A-93AF-287516AE8D55}" type="parTrans" cxnId="{C98B2E88-FBD5-4027-A6B9-E84E4EDDD2DC}">
      <dgm:prSet/>
      <dgm:spPr/>
      <dgm:t>
        <a:bodyPr/>
        <a:lstStyle/>
        <a:p>
          <a:endParaRPr lang="fr-FR"/>
        </a:p>
      </dgm:t>
    </dgm:pt>
    <dgm:pt modelId="{8AC68A90-D035-433E-AAC6-509D169E7A62}" type="pres">
      <dgm:prSet presAssocID="{3FADD242-2A19-49DE-85E6-11076F686455}" presName="Name0" presStyleCnt="0">
        <dgm:presLayoutVars>
          <dgm:chMax val="1"/>
          <dgm:chPref val="1"/>
          <dgm:dir/>
          <dgm:animOne val="branch"/>
          <dgm:animLvl val="lvl"/>
        </dgm:presLayoutVars>
      </dgm:prSet>
      <dgm:spPr/>
    </dgm:pt>
    <dgm:pt modelId="{AF815FB5-C1A8-402F-ABC6-3582D7667E1F}" type="pres">
      <dgm:prSet presAssocID="{B201BB84-C0C8-4A42-B089-1387DF225D67}" presName="singleCycle" presStyleCnt="0"/>
      <dgm:spPr/>
    </dgm:pt>
    <dgm:pt modelId="{FFCF5373-C195-4A57-97CF-F344C5A93938}" type="pres">
      <dgm:prSet presAssocID="{B201BB84-C0C8-4A42-B089-1387DF225D67}" presName="singleCenter" presStyleLbl="node1" presStyleIdx="0" presStyleCnt="7" custScaleX="181736" custScaleY="109041" custLinFactNeighborX="0" custLinFactNeighborY="-1953">
        <dgm:presLayoutVars>
          <dgm:chMax val="7"/>
          <dgm:chPref val="7"/>
        </dgm:presLayoutVars>
      </dgm:prSet>
      <dgm:spPr/>
    </dgm:pt>
    <dgm:pt modelId="{7835C293-6006-4FFC-9918-3917B639BEF1}" type="pres">
      <dgm:prSet presAssocID="{80F4F2E8-4C25-4BD2-B30F-5F98499E49F6}" presName="Name56" presStyleLbl="parChTrans1D2" presStyleIdx="0" presStyleCnt="6"/>
      <dgm:spPr/>
    </dgm:pt>
    <dgm:pt modelId="{A29F5DC0-1352-4DB6-96B7-83B8D0818AF0}" type="pres">
      <dgm:prSet presAssocID="{9A2CDCB4-9CEB-42D9-A740-DDDD20F61E5E}" presName="text0" presStyleLbl="node1" presStyleIdx="1" presStyleCnt="7" custScaleX="271247" custScaleY="162748" custRadScaleRad="199470" custRadScaleInc="-216737">
        <dgm:presLayoutVars>
          <dgm:bulletEnabled val="1"/>
        </dgm:presLayoutVars>
      </dgm:prSet>
      <dgm:spPr/>
    </dgm:pt>
    <dgm:pt modelId="{87DD8910-A192-408F-9286-1E63BE0BC846}" type="pres">
      <dgm:prSet presAssocID="{F744948A-DCB9-4FE1-AB83-53E070E18B08}" presName="Name56" presStyleLbl="parChTrans1D2" presStyleIdx="1" presStyleCnt="6"/>
      <dgm:spPr/>
    </dgm:pt>
    <dgm:pt modelId="{59518799-E569-4697-B8C1-976A4801A9CA}" type="pres">
      <dgm:prSet presAssocID="{DEC0256E-FEE6-40F2-B5E3-894762A44128}" presName="text0" presStyleLbl="node1" presStyleIdx="2" presStyleCnt="7" custScaleX="271247" custScaleY="162748" custRadScaleRad="190349" custRadScaleInc="12451">
        <dgm:presLayoutVars>
          <dgm:bulletEnabled val="1"/>
        </dgm:presLayoutVars>
      </dgm:prSet>
      <dgm:spPr/>
    </dgm:pt>
    <dgm:pt modelId="{FDA781F9-6F9D-4FF8-AA66-68227AB5F628}" type="pres">
      <dgm:prSet presAssocID="{B1D65180-8CA8-4A1A-93AF-287516AE8D55}" presName="Name56" presStyleLbl="parChTrans1D2" presStyleIdx="2" presStyleCnt="6"/>
      <dgm:spPr/>
    </dgm:pt>
    <dgm:pt modelId="{DE5F8457-BBAD-461D-8B9C-20218816857B}" type="pres">
      <dgm:prSet presAssocID="{8C8907B1-FF08-4CBE-91DA-4E9B1C037531}" presName="text0" presStyleLbl="node1" presStyleIdx="3" presStyleCnt="7" custScaleX="271247" custScaleY="162748" custRadScaleRad="328851" custRadScaleInc="-105302">
        <dgm:presLayoutVars>
          <dgm:bulletEnabled val="1"/>
        </dgm:presLayoutVars>
      </dgm:prSet>
      <dgm:spPr/>
    </dgm:pt>
    <dgm:pt modelId="{08076C17-9A66-41E9-BE9A-95E5012ECCD1}" type="pres">
      <dgm:prSet presAssocID="{66558419-43E9-46CD-AB77-CCB87835F975}" presName="Name56" presStyleLbl="parChTrans1D2" presStyleIdx="3" presStyleCnt="6"/>
      <dgm:spPr/>
    </dgm:pt>
    <dgm:pt modelId="{950F34FC-FC41-4653-BE8B-A5686F10D1F7}" type="pres">
      <dgm:prSet presAssocID="{239BEA4F-B89B-4ADC-A91F-D41E8DDFFD03}" presName="text0" presStyleLbl="node1" presStyleIdx="4" presStyleCnt="7" custScaleX="271247" custScaleY="162748" custRadScaleRad="198996" custRadScaleInc="-220078">
        <dgm:presLayoutVars>
          <dgm:bulletEnabled val="1"/>
        </dgm:presLayoutVars>
      </dgm:prSet>
      <dgm:spPr/>
    </dgm:pt>
    <dgm:pt modelId="{A819DE1B-F65C-4FE6-988C-E3F6D338A809}" type="pres">
      <dgm:prSet presAssocID="{48CB2943-4AC3-4E46-AEAD-76565746CCBD}" presName="Name56" presStyleLbl="parChTrans1D2" presStyleIdx="4" presStyleCnt="6"/>
      <dgm:spPr/>
    </dgm:pt>
    <dgm:pt modelId="{C1098E91-E4F2-4EF5-B831-53B7B408A2B8}" type="pres">
      <dgm:prSet presAssocID="{BA60F714-C274-4785-9B7B-16ADDCF27495}" presName="text0" presStyleLbl="node1" presStyleIdx="5" presStyleCnt="7" custScaleX="271247" custScaleY="162748" custRadScaleRad="329488" custRadScaleInc="104734">
        <dgm:presLayoutVars>
          <dgm:bulletEnabled val="1"/>
        </dgm:presLayoutVars>
      </dgm:prSet>
      <dgm:spPr/>
    </dgm:pt>
    <dgm:pt modelId="{5F5F693B-3F81-4AA3-A3A4-478A0837D28F}" type="pres">
      <dgm:prSet presAssocID="{63B47412-9FA0-4E44-B964-7F137C5ECC05}" presName="Name56" presStyleLbl="parChTrans1D2" presStyleIdx="5" presStyleCnt="6"/>
      <dgm:spPr/>
    </dgm:pt>
    <dgm:pt modelId="{2FB366FB-D58E-46A2-8DC6-B0AB5F853518}" type="pres">
      <dgm:prSet presAssocID="{C062DADB-7A17-4EF2-BEFC-10A9529DEEA7}" presName="text0" presStyleLbl="node1" presStyleIdx="6" presStyleCnt="7" custScaleX="271247" custScaleY="162748" custRadScaleRad="180698" custRadScaleInc="-188614">
        <dgm:presLayoutVars>
          <dgm:bulletEnabled val="1"/>
        </dgm:presLayoutVars>
      </dgm:prSet>
      <dgm:spPr/>
    </dgm:pt>
  </dgm:ptLst>
  <dgm:cxnLst>
    <dgm:cxn modelId="{3234E0EA-AD67-49BE-AC97-561DA3832088}" srcId="{3FADD242-2A19-49DE-85E6-11076F686455}" destId="{BFABC1FF-C428-412B-A910-F3EC1D98EE5D}" srcOrd="11" destOrd="0" parTransId="{88F95A38-3420-4A22-BAFD-810FF7082E27}" sibTransId="{C0FA6591-27C3-44EA-B3B2-6EED96ADF059}"/>
    <dgm:cxn modelId="{BE5F3EE9-BAF0-4975-A687-27A4022CA43B}" type="presOf" srcId="{66558419-43E9-46CD-AB77-CCB87835F975}" destId="{08076C17-9A66-41E9-BE9A-95E5012ECCD1}" srcOrd="0" destOrd="0" presId="urn:microsoft.com/office/officeart/2008/layout/RadialCluster"/>
    <dgm:cxn modelId="{144423BC-6B3B-42C9-8A2E-87E24EE5E07A}" srcId="{3FADD242-2A19-49DE-85E6-11076F686455}" destId="{A7E9F360-EFCD-45C7-A163-773EC51A9B99}" srcOrd="8" destOrd="0" parTransId="{7E5D1066-9318-4B33-B7F1-7A5F883D26F2}" sibTransId="{1D5312A0-89F1-47DD-A5C9-4CD6CE5DBA0C}"/>
    <dgm:cxn modelId="{D5842C3C-4386-4FFD-89BE-033ECE2FA287}" srcId="{B201BB84-C0C8-4A42-B089-1387DF225D67}" destId="{239BEA4F-B89B-4ADC-A91F-D41E8DDFFD03}" srcOrd="3" destOrd="0" parTransId="{66558419-43E9-46CD-AB77-CCB87835F975}" sibTransId="{E726ADFD-838A-44EA-8E3E-4B6E894EDC94}"/>
    <dgm:cxn modelId="{D752F646-4348-4072-966B-72DB6A2CC225}" type="presOf" srcId="{DEC0256E-FEE6-40F2-B5E3-894762A44128}" destId="{59518799-E569-4697-B8C1-976A4801A9CA}" srcOrd="0" destOrd="0" presId="urn:microsoft.com/office/officeart/2008/layout/RadialCluster"/>
    <dgm:cxn modelId="{987E297E-0A7D-4285-AF3B-3EB0217D8265}" type="presOf" srcId="{8C8907B1-FF08-4CBE-91DA-4E9B1C037531}" destId="{DE5F8457-BBAD-461D-8B9C-20218816857B}" srcOrd="0" destOrd="0" presId="urn:microsoft.com/office/officeart/2008/layout/RadialCluster"/>
    <dgm:cxn modelId="{07E33B4C-9A42-440C-9981-E0BB2641C725}" srcId="{3FADD242-2A19-49DE-85E6-11076F686455}" destId="{8339030E-917F-4C56-AE57-19E486BB8BB1}" srcOrd="2" destOrd="0" parTransId="{775FB8F3-7ACB-4C56-8A2C-04A6102D2621}" sibTransId="{CA6F17E1-E699-49BD-9822-515854D45968}"/>
    <dgm:cxn modelId="{98C619AE-1815-4DE6-B284-DD0CC6A4BCA4}" srcId="{3FADD242-2A19-49DE-85E6-11076F686455}" destId="{B201BB84-C0C8-4A42-B089-1387DF225D67}" srcOrd="0" destOrd="0" parTransId="{59B9029E-5B28-4B0B-8281-6DDF4A2A030E}" sibTransId="{E1FD2813-F4BE-44E3-AEA2-8F1FC3C5C0EB}"/>
    <dgm:cxn modelId="{1D7DFA37-7875-41A8-B1A7-36A558A937B1}" type="presOf" srcId="{C062DADB-7A17-4EF2-BEFC-10A9529DEEA7}" destId="{2FB366FB-D58E-46A2-8DC6-B0AB5F853518}" srcOrd="0" destOrd="0" presId="urn:microsoft.com/office/officeart/2008/layout/RadialCluster"/>
    <dgm:cxn modelId="{4DC34C00-8C8F-4640-A0A1-A42896CDB33D}" srcId="{3FADD242-2A19-49DE-85E6-11076F686455}" destId="{3C98B872-41B9-437B-B4B6-1C89D951635C}" srcOrd="3" destOrd="0" parTransId="{4D195E93-FCF8-4D73-8072-BA516BA4DF46}" sibTransId="{0AC6BC8D-C9AE-4429-8C46-8B9365416C3E}"/>
    <dgm:cxn modelId="{DDEE0FB4-77FB-46D4-89C1-003CE8B2D4D4}" type="presOf" srcId="{3FADD242-2A19-49DE-85E6-11076F686455}" destId="{8AC68A90-D035-433E-AAC6-509D169E7A62}" srcOrd="0" destOrd="0" presId="urn:microsoft.com/office/officeart/2008/layout/RadialCluster"/>
    <dgm:cxn modelId="{C5898FCE-3EE9-4415-A4E3-80EAB9532A12}" type="presOf" srcId="{80F4F2E8-4C25-4BD2-B30F-5F98499E49F6}" destId="{7835C293-6006-4FFC-9918-3917B639BEF1}" srcOrd="0" destOrd="0" presId="urn:microsoft.com/office/officeart/2008/layout/RadialCluster"/>
    <dgm:cxn modelId="{D8F29C06-B955-45F4-A92B-2EF5CE3024FE}" srcId="{B201BB84-C0C8-4A42-B089-1387DF225D67}" destId="{C062DADB-7A17-4EF2-BEFC-10A9529DEEA7}" srcOrd="5" destOrd="0" parTransId="{63B47412-9FA0-4E44-B964-7F137C5ECC05}" sibTransId="{C3060FCC-D71D-444D-A80F-EAEC9BC19CC7}"/>
    <dgm:cxn modelId="{F819C3F8-ACF2-401A-B43D-C7595C5C2F9D}" srcId="{3FADD242-2A19-49DE-85E6-11076F686455}" destId="{CE441115-7213-4C45-9411-CD5DA9693003}" srcOrd="10" destOrd="0" parTransId="{964E2840-E754-42F5-B679-193C6D1DEF6B}" sibTransId="{B2C1AB6B-D0B6-4158-BB1A-202A81B7377A}"/>
    <dgm:cxn modelId="{1F49C06E-E538-4EAE-8ACB-C9A41944D89B}" srcId="{3FADD242-2A19-49DE-85E6-11076F686455}" destId="{33A8CEE3-7E9F-4FA5-B654-1C648C8256ED}" srcOrd="9" destOrd="0" parTransId="{E6B19EED-038D-46E3-8B5D-45A60CE26E11}" sibTransId="{1DC01CF7-D5F1-4034-A938-1CBD8689081B}"/>
    <dgm:cxn modelId="{0DFFC145-610E-406C-B024-EC2C554C00B1}" srcId="{B201BB84-C0C8-4A42-B089-1387DF225D67}" destId="{BA60F714-C274-4785-9B7B-16ADDCF27495}" srcOrd="4" destOrd="0" parTransId="{48CB2943-4AC3-4E46-AEAD-76565746CCBD}" sibTransId="{A86D6C9E-4742-4AB8-B3C7-B76329E7E74B}"/>
    <dgm:cxn modelId="{16B6A26C-8A87-4155-B741-67A40C07A214}" type="presOf" srcId="{239BEA4F-B89B-4ADC-A91F-D41E8DDFFD03}" destId="{950F34FC-FC41-4653-BE8B-A5686F10D1F7}" srcOrd="0" destOrd="0" presId="urn:microsoft.com/office/officeart/2008/layout/RadialCluster"/>
    <dgm:cxn modelId="{A212666E-7FA8-4243-B0EF-DE47E63F75DB}" srcId="{3FADD242-2A19-49DE-85E6-11076F686455}" destId="{CC7ECC6F-71E1-40D5-99D3-8C4D289AE147}" srcOrd="1" destOrd="0" parTransId="{6A80477D-A39C-49EE-BD87-68FB48334872}" sibTransId="{AF8443C3-CC30-40FF-967D-D41157024B26}"/>
    <dgm:cxn modelId="{4D160E0F-4FD2-4873-B2F4-A4D0C7CF5B14}" type="presOf" srcId="{F744948A-DCB9-4FE1-AB83-53E070E18B08}" destId="{87DD8910-A192-408F-9286-1E63BE0BC846}" srcOrd="0" destOrd="0" presId="urn:microsoft.com/office/officeart/2008/layout/RadialCluster"/>
    <dgm:cxn modelId="{323F43F6-19D9-4C15-A6AF-EDE8CEFCDE63}" srcId="{3FADD242-2A19-49DE-85E6-11076F686455}" destId="{822957AC-B8B2-441B-BFAC-1B5897A3E9DB}" srcOrd="6" destOrd="0" parTransId="{69C20DF7-C30B-4E87-AF19-B8B622FAEA08}" sibTransId="{A37AF4AD-E73A-496F-BADA-AF1453B23F8D}"/>
    <dgm:cxn modelId="{6BD81B38-2EFD-4557-8FEE-F5F13BE85513}" type="presOf" srcId="{9A2CDCB4-9CEB-42D9-A740-DDDD20F61E5E}" destId="{A29F5DC0-1352-4DB6-96B7-83B8D0818AF0}" srcOrd="0" destOrd="0" presId="urn:microsoft.com/office/officeart/2008/layout/RadialCluster"/>
    <dgm:cxn modelId="{C1CED633-6672-4735-A39D-88763F770276}" type="presOf" srcId="{B1D65180-8CA8-4A1A-93AF-287516AE8D55}" destId="{FDA781F9-6F9D-4FF8-AA66-68227AB5F628}" srcOrd="0" destOrd="0" presId="urn:microsoft.com/office/officeart/2008/layout/RadialCluster"/>
    <dgm:cxn modelId="{989C6771-E8FB-4643-A095-53117C05A42E}" srcId="{3FADD242-2A19-49DE-85E6-11076F686455}" destId="{FD9E9E19-9430-426F-8BD5-6A06FDDEB59D}" srcOrd="7" destOrd="0" parTransId="{DE8A6E50-EACD-479B-BB98-95EC270E8956}" sibTransId="{23C67024-D4DD-4C59-A7FC-4A04D2B9DC0D}"/>
    <dgm:cxn modelId="{554610BF-D601-4E5D-AEB9-67C61234D7AE}" srcId="{B201BB84-C0C8-4A42-B089-1387DF225D67}" destId="{9A2CDCB4-9CEB-42D9-A740-DDDD20F61E5E}" srcOrd="0" destOrd="0" parTransId="{80F4F2E8-4C25-4BD2-B30F-5F98499E49F6}" sibTransId="{F9FDB831-3D8E-442B-8E39-3525183EAF6B}"/>
    <dgm:cxn modelId="{30B9BF4D-1F99-45A2-AC09-BC7820A84F66}" srcId="{3FADD242-2A19-49DE-85E6-11076F686455}" destId="{6BFB01A7-AA2F-4252-8721-B5AE8D2DF0D2}" srcOrd="4" destOrd="0" parTransId="{69326195-247E-4E1B-9BF7-0AC00AF99915}" sibTransId="{B8DE9AEB-2E35-4CEB-B25C-A805C224FA03}"/>
    <dgm:cxn modelId="{A60EF485-6B7F-40CA-A5C4-736CBF001A45}" type="presOf" srcId="{63B47412-9FA0-4E44-B964-7F137C5ECC05}" destId="{5F5F693B-3F81-4AA3-A3A4-478A0837D28F}" srcOrd="0" destOrd="0" presId="urn:microsoft.com/office/officeart/2008/layout/RadialCluster"/>
    <dgm:cxn modelId="{C98B2E88-FBD5-4027-A6B9-E84E4EDDD2DC}" srcId="{B201BB84-C0C8-4A42-B089-1387DF225D67}" destId="{8C8907B1-FF08-4CBE-91DA-4E9B1C037531}" srcOrd="2" destOrd="0" parTransId="{B1D65180-8CA8-4A1A-93AF-287516AE8D55}" sibTransId="{EB2F7932-582C-4116-A039-0DE639FCACD1}"/>
    <dgm:cxn modelId="{BC3592BB-06F3-4B0A-B74D-A7B1CBDBB802}" srcId="{B201BB84-C0C8-4A42-B089-1387DF225D67}" destId="{DEC0256E-FEE6-40F2-B5E3-894762A44128}" srcOrd="1" destOrd="0" parTransId="{F744948A-DCB9-4FE1-AB83-53E070E18B08}" sibTransId="{8C45C6FB-085E-4871-BF8A-26A4BDE46ABF}"/>
    <dgm:cxn modelId="{72FD65D1-C5C1-41FB-8B67-1F1DFF1CEE98}" type="presOf" srcId="{B201BB84-C0C8-4A42-B089-1387DF225D67}" destId="{FFCF5373-C195-4A57-97CF-F344C5A93938}" srcOrd="0" destOrd="0" presId="urn:microsoft.com/office/officeart/2008/layout/RadialCluster"/>
    <dgm:cxn modelId="{88105E9F-F4F2-4F9B-B23F-4C0750079282}" srcId="{3FADD242-2A19-49DE-85E6-11076F686455}" destId="{00C7B05C-84F4-475A-86D2-9FB511154B32}" srcOrd="5" destOrd="0" parTransId="{750033BF-8F09-4555-B1BD-0DE660A24348}" sibTransId="{2BD56FBD-CCC3-4861-80DE-5E051EBBA4A8}"/>
    <dgm:cxn modelId="{0BA84007-60D0-4990-B8CC-68371911DBB8}" type="presOf" srcId="{48CB2943-4AC3-4E46-AEAD-76565746CCBD}" destId="{A819DE1B-F65C-4FE6-988C-E3F6D338A809}" srcOrd="0" destOrd="0" presId="urn:microsoft.com/office/officeart/2008/layout/RadialCluster"/>
    <dgm:cxn modelId="{3265780B-462B-4F7C-89D2-673A62F86E6A}" type="presOf" srcId="{BA60F714-C274-4785-9B7B-16ADDCF27495}" destId="{C1098E91-E4F2-4EF5-B831-53B7B408A2B8}" srcOrd="0" destOrd="0" presId="urn:microsoft.com/office/officeart/2008/layout/RadialCluster"/>
    <dgm:cxn modelId="{0968DBD7-36B7-4564-84FD-6B0772AEBDF8}" type="presParOf" srcId="{8AC68A90-D035-433E-AAC6-509D169E7A62}" destId="{AF815FB5-C1A8-402F-ABC6-3582D7667E1F}" srcOrd="0" destOrd="0" presId="urn:microsoft.com/office/officeart/2008/layout/RadialCluster"/>
    <dgm:cxn modelId="{1D07CCFA-D105-4D1D-BBFD-C6A1FDD00428}" type="presParOf" srcId="{AF815FB5-C1A8-402F-ABC6-3582D7667E1F}" destId="{FFCF5373-C195-4A57-97CF-F344C5A93938}" srcOrd="0" destOrd="0" presId="urn:microsoft.com/office/officeart/2008/layout/RadialCluster"/>
    <dgm:cxn modelId="{A2EB25A2-C094-400A-8020-E7B43A8C4307}" type="presParOf" srcId="{AF815FB5-C1A8-402F-ABC6-3582D7667E1F}" destId="{7835C293-6006-4FFC-9918-3917B639BEF1}" srcOrd="1" destOrd="0" presId="urn:microsoft.com/office/officeart/2008/layout/RadialCluster"/>
    <dgm:cxn modelId="{48B25CFF-23C8-4CEB-9B55-629805FF4E33}" type="presParOf" srcId="{AF815FB5-C1A8-402F-ABC6-3582D7667E1F}" destId="{A29F5DC0-1352-4DB6-96B7-83B8D0818AF0}" srcOrd="2" destOrd="0" presId="urn:microsoft.com/office/officeart/2008/layout/RadialCluster"/>
    <dgm:cxn modelId="{10723896-73F5-4C42-B168-6A89C8FB480C}" type="presParOf" srcId="{AF815FB5-C1A8-402F-ABC6-3582D7667E1F}" destId="{87DD8910-A192-408F-9286-1E63BE0BC846}" srcOrd="3" destOrd="0" presId="urn:microsoft.com/office/officeart/2008/layout/RadialCluster"/>
    <dgm:cxn modelId="{E7E88625-5AC8-4183-95C9-49B5563D3B93}" type="presParOf" srcId="{AF815FB5-C1A8-402F-ABC6-3582D7667E1F}" destId="{59518799-E569-4697-B8C1-976A4801A9CA}" srcOrd="4" destOrd="0" presId="urn:microsoft.com/office/officeart/2008/layout/RadialCluster"/>
    <dgm:cxn modelId="{A089417D-456F-4435-BAB6-1B8DDB4B631B}" type="presParOf" srcId="{AF815FB5-C1A8-402F-ABC6-3582D7667E1F}" destId="{FDA781F9-6F9D-4FF8-AA66-68227AB5F628}" srcOrd="5" destOrd="0" presId="urn:microsoft.com/office/officeart/2008/layout/RadialCluster"/>
    <dgm:cxn modelId="{478BC2CC-CE8A-4F99-8E53-C279B8CED268}" type="presParOf" srcId="{AF815FB5-C1A8-402F-ABC6-3582D7667E1F}" destId="{DE5F8457-BBAD-461D-8B9C-20218816857B}" srcOrd="6" destOrd="0" presId="urn:microsoft.com/office/officeart/2008/layout/RadialCluster"/>
    <dgm:cxn modelId="{6C57F1FC-580C-4CE4-B5DD-35FB090240DB}" type="presParOf" srcId="{AF815FB5-C1A8-402F-ABC6-3582D7667E1F}" destId="{08076C17-9A66-41E9-BE9A-95E5012ECCD1}" srcOrd="7" destOrd="0" presId="urn:microsoft.com/office/officeart/2008/layout/RadialCluster"/>
    <dgm:cxn modelId="{410F7841-709C-4C37-BA75-0CD1E2E328E3}" type="presParOf" srcId="{AF815FB5-C1A8-402F-ABC6-3582D7667E1F}" destId="{950F34FC-FC41-4653-BE8B-A5686F10D1F7}" srcOrd="8" destOrd="0" presId="urn:microsoft.com/office/officeart/2008/layout/RadialCluster"/>
    <dgm:cxn modelId="{971C8266-0FF3-42E5-A643-40AA450414C8}" type="presParOf" srcId="{AF815FB5-C1A8-402F-ABC6-3582D7667E1F}" destId="{A819DE1B-F65C-4FE6-988C-E3F6D338A809}" srcOrd="9" destOrd="0" presId="urn:microsoft.com/office/officeart/2008/layout/RadialCluster"/>
    <dgm:cxn modelId="{4E9BD277-EA68-4FF2-8AC2-88901E5B3BE2}" type="presParOf" srcId="{AF815FB5-C1A8-402F-ABC6-3582D7667E1F}" destId="{C1098E91-E4F2-4EF5-B831-53B7B408A2B8}" srcOrd="10" destOrd="0" presId="urn:microsoft.com/office/officeart/2008/layout/RadialCluster"/>
    <dgm:cxn modelId="{D2D90DE9-9EA3-4E16-9C63-30FEF7A71F88}" type="presParOf" srcId="{AF815FB5-C1A8-402F-ABC6-3582D7667E1F}" destId="{5F5F693B-3F81-4AA3-A3A4-478A0837D28F}" srcOrd="11" destOrd="0" presId="urn:microsoft.com/office/officeart/2008/layout/RadialCluster"/>
    <dgm:cxn modelId="{591F7570-9120-4FC9-A745-EFFB2E14443A}" type="presParOf" srcId="{AF815FB5-C1A8-402F-ABC6-3582D7667E1F}" destId="{2FB366FB-D58E-46A2-8DC6-B0AB5F853518}" srcOrd="12"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F5373-C195-4A57-97CF-F344C5A93938}">
      <dsp:nvSpPr>
        <dsp:cNvPr id="0" name=""/>
        <dsp:cNvSpPr/>
      </dsp:nvSpPr>
      <dsp:spPr>
        <a:xfrm>
          <a:off x="4388833" y="1022716"/>
          <a:ext cx="1737931" cy="1042753"/>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fr-FR" sz="2800" b="0" kern="1200" dirty="0" err="1"/>
            <a:t>Every</a:t>
          </a:r>
          <a:r>
            <a:rPr lang="fr-FR" sz="2800" b="0" kern="1200" dirty="0"/>
            <a:t> minute</a:t>
          </a:r>
        </a:p>
      </dsp:txBody>
      <dsp:txXfrm>
        <a:off x="4439736" y="1073619"/>
        <a:ext cx="1636125" cy="940947"/>
      </dsp:txXfrm>
    </dsp:sp>
    <dsp:sp modelId="{7835C293-6006-4FFC-9918-3917B639BEF1}">
      <dsp:nvSpPr>
        <dsp:cNvPr id="0" name=""/>
        <dsp:cNvSpPr/>
      </dsp:nvSpPr>
      <dsp:spPr>
        <a:xfrm rot="12237211">
          <a:off x="3798092" y="1032734"/>
          <a:ext cx="617324" cy="0"/>
        </a:xfrm>
        <a:custGeom>
          <a:avLst/>
          <a:gdLst/>
          <a:ahLst/>
          <a:cxnLst/>
          <a:rect l="0" t="0" r="0" b="0"/>
          <a:pathLst>
            <a:path>
              <a:moveTo>
                <a:pt x="0" y="0"/>
              </a:moveTo>
              <a:lnTo>
                <a:pt x="617324"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9F5DC0-1352-4DB6-96B7-83B8D0818AF0}">
      <dsp:nvSpPr>
        <dsp:cNvPr id="0" name=""/>
        <dsp:cNvSpPr/>
      </dsp:nvSpPr>
      <dsp:spPr>
        <a:xfrm>
          <a:off x="2086749" y="-1"/>
          <a:ext cx="1737926" cy="1042754"/>
        </a:xfrm>
        <a:prstGeom prst="roundRect">
          <a:avLst/>
        </a:prstGeom>
        <a:solidFill>
          <a:schemeClr val="accent1">
            <a:shade val="50000"/>
            <a:hueOff val="114998"/>
            <a:satOff val="-2801"/>
            <a:lumOff val="12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b="0" kern="1200" dirty="0"/>
            <a:t>Google processes more than 2.4 million searches</a:t>
          </a:r>
          <a:endParaRPr lang="fr-FR" sz="1600" b="0" kern="1200" dirty="0"/>
        </a:p>
      </dsp:txBody>
      <dsp:txXfrm>
        <a:off x="2137652" y="50902"/>
        <a:ext cx="1636120" cy="940948"/>
      </dsp:txXfrm>
    </dsp:sp>
    <dsp:sp modelId="{87DD8910-A192-408F-9286-1E63BE0BC846}">
      <dsp:nvSpPr>
        <dsp:cNvPr id="0" name=""/>
        <dsp:cNvSpPr/>
      </dsp:nvSpPr>
      <dsp:spPr>
        <a:xfrm rot="20087952">
          <a:off x="6103866" y="1032734"/>
          <a:ext cx="481171" cy="0"/>
        </a:xfrm>
        <a:custGeom>
          <a:avLst/>
          <a:gdLst/>
          <a:ahLst/>
          <a:cxnLst/>
          <a:rect l="0" t="0" r="0" b="0"/>
          <a:pathLst>
            <a:path>
              <a:moveTo>
                <a:pt x="0" y="0"/>
              </a:moveTo>
              <a:lnTo>
                <a:pt x="481171"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518799-E569-4697-B8C1-976A4801A9CA}">
      <dsp:nvSpPr>
        <dsp:cNvPr id="0" name=""/>
        <dsp:cNvSpPr/>
      </dsp:nvSpPr>
      <dsp:spPr>
        <a:xfrm>
          <a:off x="6562139" y="0"/>
          <a:ext cx="1737926" cy="1042754"/>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GB" sz="1500" b="0" kern="1200" dirty="0"/>
            <a:t>Users watch more than 4 million </a:t>
          </a:r>
          <a:r>
            <a:rPr lang="en-GB" sz="1500" b="0" kern="1200" dirty="0" err="1"/>
            <a:t>Youtube</a:t>
          </a:r>
          <a:r>
            <a:rPr lang="en-GB" sz="1500" b="0" kern="1200" dirty="0"/>
            <a:t> videos </a:t>
          </a:r>
          <a:endParaRPr lang="fr-FR" sz="1500" b="0" kern="1200" dirty="0"/>
        </a:p>
      </dsp:txBody>
      <dsp:txXfrm>
        <a:off x="6613042" y="50903"/>
        <a:ext cx="1636120" cy="940948"/>
      </dsp:txXfrm>
    </dsp:sp>
    <dsp:sp modelId="{FDA781F9-6F9D-4FF8-AA66-68227AB5F628}">
      <dsp:nvSpPr>
        <dsp:cNvPr id="0" name=""/>
        <dsp:cNvSpPr/>
      </dsp:nvSpPr>
      <dsp:spPr>
        <a:xfrm rot="21545392">
          <a:off x="6126610" y="1510849"/>
          <a:ext cx="2447670" cy="0"/>
        </a:xfrm>
        <a:custGeom>
          <a:avLst/>
          <a:gdLst/>
          <a:ahLst/>
          <a:cxnLst/>
          <a:rect l="0" t="0" r="0" b="0"/>
          <a:pathLst>
            <a:path>
              <a:moveTo>
                <a:pt x="0" y="0"/>
              </a:moveTo>
              <a:lnTo>
                <a:pt x="2447670"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5F8457-BBAD-461D-8B9C-20218816857B}">
      <dsp:nvSpPr>
        <dsp:cNvPr id="0" name=""/>
        <dsp:cNvSpPr/>
      </dsp:nvSpPr>
      <dsp:spPr>
        <a:xfrm>
          <a:off x="8574126" y="956228"/>
          <a:ext cx="1737926" cy="1042754"/>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GB" sz="1700" b="0" kern="1200" dirty="0"/>
            <a:t>More than 450,000 tweets sent on Twitter</a:t>
          </a:r>
          <a:endParaRPr lang="fr-FR" sz="1700" b="0" kern="1200" dirty="0"/>
        </a:p>
      </dsp:txBody>
      <dsp:txXfrm>
        <a:off x="8625029" y="1007131"/>
        <a:ext cx="1636120" cy="940948"/>
      </dsp:txXfrm>
    </dsp:sp>
    <dsp:sp modelId="{08076C17-9A66-41E9-BE9A-95E5012ECCD1}">
      <dsp:nvSpPr>
        <dsp:cNvPr id="0" name=""/>
        <dsp:cNvSpPr/>
      </dsp:nvSpPr>
      <dsp:spPr>
        <a:xfrm rot="1499757">
          <a:off x="6096948" y="2083741"/>
          <a:ext cx="636684" cy="0"/>
        </a:xfrm>
        <a:custGeom>
          <a:avLst/>
          <a:gdLst/>
          <a:ahLst/>
          <a:cxnLst/>
          <a:rect l="0" t="0" r="0" b="0"/>
          <a:pathLst>
            <a:path>
              <a:moveTo>
                <a:pt x="0" y="0"/>
              </a:moveTo>
              <a:lnTo>
                <a:pt x="636684"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0F34FC-FC41-4653-BE8B-A5686F10D1F7}">
      <dsp:nvSpPr>
        <dsp:cNvPr id="0" name=""/>
        <dsp:cNvSpPr/>
      </dsp:nvSpPr>
      <dsp:spPr>
        <a:xfrm>
          <a:off x="6703816" y="2102010"/>
          <a:ext cx="1737926" cy="1042754"/>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GB" sz="1400" b="0" kern="1200" dirty="0"/>
            <a:t>More than 500,000 comments posted on Facebook</a:t>
          </a:r>
          <a:endParaRPr lang="fr-FR" sz="1400" b="0" kern="1200" dirty="0"/>
        </a:p>
      </dsp:txBody>
      <dsp:txXfrm>
        <a:off x="6754719" y="2152913"/>
        <a:ext cx="1636120" cy="940948"/>
      </dsp:txXfrm>
    </dsp:sp>
    <dsp:sp modelId="{A819DE1B-F65C-4FE6-988C-E3F6D338A809}">
      <dsp:nvSpPr>
        <dsp:cNvPr id="0" name=""/>
        <dsp:cNvSpPr/>
      </dsp:nvSpPr>
      <dsp:spPr>
        <a:xfrm rot="10844461">
          <a:off x="1932934" y="1516973"/>
          <a:ext cx="2456001" cy="0"/>
        </a:xfrm>
        <a:custGeom>
          <a:avLst/>
          <a:gdLst/>
          <a:ahLst/>
          <a:cxnLst/>
          <a:rect l="0" t="0" r="0" b="0"/>
          <a:pathLst>
            <a:path>
              <a:moveTo>
                <a:pt x="0" y="0"/>
              </a:moveTo>
              <a:lnTo>
                <a:pt x="2456001"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098E91-E4F2-4EF5-B831-53B7B408A2B8}">
      <dsp:nvSpPr>
        <dsp:cNvPr id="0" name=""/>
        <dsp:cNvSpPr/>
      </dsp:nvSpPr>
      <dsp:spPr>
        <a:xfrm>
          <a:off x="195110" y="968475"/>
          <a:ext cx="1737926" cy="1042754"/>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GB" sz="1400" b="0" kern="1200" dirty="0"/>
            <a:t>More than 500,000 photos shared on Snapchat</a:t>
          </a:r>
          <a:endParaRPr lang="fr-FR" sz="1400" b="0" kern="1200" dirty="0"/>
        </a:p>
      </dsp:txBody>
      <dsp:txXfrm>
        <a:off x="246013" y="1019378"/>
        <a:ext cx="1636120" cy="940948"/>
      </dsp:txXfrm>
    </dsp:sp>
    <dsp:sp modelId="{5F5F693B-3F81-4AA3-A3A4-478A0837D28F}">
      <dsp:nvSpPr>
        <dsp:cNvPr id="0" name=""/>
        <dsp:cNvSpPr/>
      </dsp:nvSpPr>
      <dsp:spPr>
        <a:xfrm rot="9139138">
          <a:off x="4048713" y="2083740"/>
          <a:ext cx="360765" cy="0"/>
        </a:xfrm>
        <a:custGeom>
          <a:avLst/>
          <a:gdLst/>
          <a:ahLst/>
          <a:cxnLst/>
          <a:rect l="0" t="0" r="0" b="0"/>
          <a:pathLst>
            <a:path>
              <a:moveTo>
                <a:pt x="0" y="0"/>
              </a:moveTo>
              <a:lnTo>
                <a:pt x="360765"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B366FB-D58E-46A2-8DC6-B0AB5F853518}">
      <dsp:nvSpPr>
        <dsp:cNvPr id="0" name=""/>
        <dsp:cNvSpPr/>
      </dsp:nvSpPr>
      <dsp:spPr>
        <a:xfrm>
          <a:off x="2331432" y="2102008"/>
          <a:ext cx="1737926" cy="1042754"/>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GB" sz="1500" b="0" kern="1200" dirty="0"/>
            <a:t>16 million text messages and 156 million emails sent</a:t>
          </a:r>
          <a:endParaRPr lang="fr-FR" sz="1500" b="0" kern="1200" dirty="0"/>
        </a:p>
      </dsp:txBody>
      <dsp:txXfrm>
        <a:off x="2382335" y="2152911"/>
        <a:ext cx="1636120" cy="94094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73CC514-5BDA-463F-8EF7-E2391181B1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2F4B6DB-C902-4CAF-9BDE-74F4949D30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AF0732-BA91-4D0A-8D70-B456B1776B68}" type="datetimeFigureOut">
              <a:rPr lang="fr-FR" smtClean="0"/>
              <a:t>06/06/2018</a:t>
            </a:fld>
            <a:endParaRPr lang="fr-FR"/>
          </a:p>
        </p:txBody>
      </p:sp>
      <p:sp>
        <p:nvSpPr>
          <p:cNvPr id="4" name="Espace réservé du pied de page 3">
            <a:extLst>
              <a:ext uri="{FF2B5EF4-FFF2-40B4-BE49-F238E27FC236}">
                <a16:creationId xmlns:a16="http://schemas.microsoft.com/office/drawing/2014/main" id="{97302139-167C-448F-9A6F-B87B381FC1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1C0AA38F-ECE3-4233-97AE-18CD082ABE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962552-7FCF-42A0-835A-72C2C8FF5486}" type="slidenum">
              <a:rPr lang="fr-FR" smtClean="0"/>
              <a:t>‹N°›</a:t>
            </a:fld>
            <a:endParaRPr lang="fr-FR"/>
          </a:p>
        </p:txBody>
      </p:sp>
    </p:spTree>
    <p:extLst>
      <p:ext uri="{BB962C8B-B14F-4D97-AF65-F5344CB8AC3E}">
        <p14:creationId xmlns:p14="http://schemas.microsoft.com/office/powerpoint/2010/main" val="3203476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E906D-F0A5-430C-84CA-97565F99DF5D}" type="datetimeFigureOut">
              <a:rPr lang="fr-FR" smtClean="0"/>
              <a:t>06/06/2018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D09E9-03EF-4DAC-88B1-1E2B17D8CA81}" type="slidenum">
              <a:rPr lang="fr-FR" smtClean="0"/>
              <a:t>‹N°›</a:t>
            </a:fld>
            <a:endParaRPr lang="fr-FR"/>
          </a:p>
        </p:txBody>
      </p:sp>
    </p:spTree>
    <p:extLst>
      <p:ext uri="{BB962C8B-B14F-4D97-AF65-F5344CB8AC3E}">
        <p14:creationId xmlns:p14="http://schemas.microsoft.com/office/powerpoint/2010/main" val="402244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B8C2461-9590-4C8B-8456-E95C0A979C3B}"/>
              </a:ext>
            </a:extLst>
          </p:cNvPr>
          <p:cNvSpPr/>
          <p:nvPr userDrawn="1"/>
        </p:nvSpPr>
        <p:spPr>
          <a:xfrm>
            <a:off x="8381393" y="0"/>
            <a:ext cx="3810607" cy="6858000"/>
          </a:xfrm>
          <a:prstGeom prst="rect">
            <a:avLst/>
          </a:prstGeom>
          <a:solidFill>
            <a:srgbClr val="66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ulim" panose="020B0600000101010101" pitchFamily="34" charset="-127"/>
              <a:ea typeface="Gulim" panose="020B0600000101010101" pitchFamily="34" charset="-127"/>
            </a:endParaRPr>
          </a:p>
          <a:p>
            <a:pPr algn="ctr"/>
            <a:r>
              <a:rPr lang="fr-FR" dirty="0">
                <a:latin typeface="Gulim" panose="020B0600000101010101" pitchFamily="34" charset="-127"/>
                <a:ea typeface="Gulim" panose="020B0600000101010101" pitchFamily="34" charset="-127"/>
              </a:rPr>
              <a:t>PARIS June7-8, 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latin typeface="Gulim" panose="020B0600000101010101" pitchFamily="34" charset="-127"/>
                <a:ea typeface="Gulim" panose="020B0600000101010101" pitchFamily="34" charset="-127"/>
              </a:rPr>
              <a:t>The Next Tech Law Revolution</a:t>
            </a:r>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p:txBody>
      </p:sp>
      <p:pic>
        <p:nvPicPr>
          <p:cNvPr id="12" name="Image 11">
            <a:extLst>
              <a:ext uri="{FF2B5EF4-FFF2-40B4-BE49-F238E27FC236}">
                <a16:creationId xmlns:a16="http://schemas.microsoft.com/office/drawing/2014/main" id="{98E6F725-DDD1-416C-8D65-F1889D859C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381393" cy="6858000"/>
          </a:xfrm>
          <a:prstGeom prst="rect">
            <a:avLst/>
          </a:prstGeom>
        </p:spPr>
      </p:pic>
      <p:pic>
        <p:nvPicPr>
          <p:cNvPr id="10" name="Image 9">
            <a:extLst>
              <a:ext uri="{FF2B5EF4-FFF2-40B4-BE49-F238E27FC236}">
                <a16:creationId xmlns:a16="http://schemas.microsoft.com/office/drawing/2014/main" id="{DB39F2CB-ECB6-4AF9-B688-1DFA89A55F7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082" t="15658" r="14809" b="15597"/>
          <a:stretch/>
        </p:blipFill>
        <p:spPr>
          <a:xfrm>
            <a:off x="9337041" y="496957"/>
            <a:ext cx="1767840" cy="1717923"/>
          </a:xfrm>
          <a:prstGeom prst="rect">
            <a:avLst/>
          </a:prstGeom>
        </p:spPr>
      </p:pic>
    </p:spTree>
    <p:extLst>
      <p:ext uri="{BB962C8B-B14F-4D97-AF65-F5344CB8AC3E}">
        <p14:creationId xmlns:p14="http://schemas.microsoft.com/office/powerpoint/2010/main" val="3637371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D767C-32B7-4D47-A118-C9A787058A15}"/>
              </a:ext>
            </a:extLst>
          </p:cNvPr>
          <p:cNvSpPr>
            <a:spLocks noGrp="1"/>
          </p:cNvSpPr>
          <p:nvPr>
            <p:ph type="title"/>
          </p:nvPr>
        </p:nvSpPr>
        <p:spPr>
          <a:xfrm>
            <a:off x="838200" y="424656"/>
            <a:ext cx="10515600" cy="803275"/>
          </a:xfrm>
          <a:prstGeom prst="rect">
            <a:avLst/>
          </a:prstGeom>
        </p:spPr>
        <p:txBody>
          <a:bodyPr>
            <a:normAutofit/>
          </a:bodyPr>
          <a:lstStyle>
            <a:lvl1pPr>
              <a:defRPr sz="3000" b="1">
                <a:solidFill>
                  <a:srgbClr val="666699"/>
                </a:solidFill>
                <a:latin typeface="Gulim" panose="020B0600000101010101" pitchFamily="34" charset="-127"/>
                <a:ea typeface="Gulim" panose="020B0600000101010101" pitchFamily="34" charset="-127"/>
              </a:defRPr>
            </a:lvl1pPr>
          </a:lstStyle>
          <a:p>
            <a:endParaRPr lang="fr-FR" dirty="0"/>
          </a:p>
        </p:txBody>
      </p:sp>
      <p:sp>
        <p:nvSpPr>
          <p:cNvPr id="4" name="Espace réservé de la date 3">
            <a:extLst>
              <a:ext uri="{FF2B5EF4-FFF2-40B4-BE49-F238E27FC236}">
                <a16:creationId xmlns:a16="http://schemas.microsoft.com/office/drawing/2014/main" id="{86B7A821-7624-4968-A5C4-3F51914C5128}"/>
              </a:ext>
            </a:extLst>
          </p:cNvPr>
          <p:cNvSpPr>
            <a:spLocks noGrp="1"/>
          </p:cNvSpPr>
          <p:nvPr>
            <p:ph type="dt" sz="half" idx="10"/>
          </p:nvPr>
        </p:nvSpPr>
        <p:spPr>
          <a:xfrm>
            <a:off x="1200734" y="6356350"/>
            <a:ext cx="2380665" cy="365125"/>
          </a:xfrm>
          <a:prstGeom prst="rect">
            <a:avLst/>
          </a:prstGeom>
        </p:spPr>
        <p:txBody>
          <a:bodyPr/>
          <a:lstStyle>
            <a:lvl1pPr>
              <a:defRPr sz="1050">
                <a:solidFill>
                  <a:srgbClr val="666699"/>
                </a:solidFill>
              </a:defRPr>
            </a:lvl1pPr>
          </a:lstStyle>
          <a:p>
            <a:r>
              <a:rPr lang="fr-FR"/>
              <a:t>Paris 2018</a:t>
            </a:r>
            <a:endParaRPr lang="fr-FR" dirty="0"/>
          </a:p>
        </p:txBody>
      </p:sp>
      <p:sp>
        <p:nvSpPr>
          <p:cNvPr id="5" name="Espace réservé du pied de page 4">
            <a:extLst>
              <a:ext uri="{FF2B5EF4-FFF2-40B4-BE49-F238E27FC236}">
                <a16:creationId xmlns:a16="http://schemas.microsoft.com/office/drawing/2014/main" id="{64C76224-EBCD-43F7-8602-C1069E32FB06}"/>
              </a:ext>
            </a:extLst>
          </p:cNvPr>
          <p:cNvSpPr>
            <a:spLocks noGrp="1"/>
          </p:cNvSpPr>
          <p:nvPr>
            <p:ph type="ftr" sz="quarter" idx="11"/>
          </p:nvPr>
        </p:nvSpPr>
        <p:spPr>
          <a:xfrm>
            <a:off x="4038600" y="6356350"/>
            <a:ext cx="4114800" cy="365125"/>
          </a:xfrm>
          <a:prstGeom prst="rect">
            <a:avLst/>
          </a:prstGeom>
        </p:spPr>
        <p:txBody>
          <a:bodyPr/>
          <a:lstStyle>
            <a:lvl1pPr algn="ctr">
              <a:defRPr sz="1050">
                <a:solidFill>
                  <a:srgbClr val="666699"/>
                </a:solidFill>
              </a:defRPr>
            </a:lvl1pPr>
          </a:lstStyle>
          <a:p>
            <a:r>
              <a:rPr lang="fr-FR"/>
              <a:t>I The Next Tech Law Revolution I</a:t>
            </a:r>
            <a:endParaRPr lang="fr-FR" dirty="0"/>
          </a:p>
        </p:txBody>
      </p:sp>
      <p:sp>
        <p:nvSpPr>
          <p:cNvPr id="6" name="Espace réservé du numéro de diapositive 5">
            <a:extLst>
              <a:ext uri="{FF2B5EF4-FFF2-40B4-BE49-F238E27FC236}">
                <a16:creationId xmlns:a16="http://schemas.microsoft.com/office/drawing/2014/main" id="{F14D880E-5426-45B1-8058-ACAAC187E9A0}"/>
              </a:ext>
            </a:extLst>
          </p:cNvPr>
          <p:cNvSpPr>
            <a:spLocks noGrp="1"/>
          </p:cNvSpPr>
          <p:nvPr>
            <p:ph type="sldNum" sz="quarter" idx="12"/>
          </p:nvPr>
        </p:nvSpPr>
        <p:spPr>
          <a:xfrm>
            <a:off x="8610600" y="6356350"/>
            <a:ext cx="2743200" cy="365125"/>
          </a:xfrm>
          <a:prstGeom prst="rect">
            <a:avLst/>
          </a:prstGeom>
        </p:spPr>
        <p:txBody>
          <a:bodyPr/>
          <a:lstStyle>
            <a:lvl1pPr algn="r">
              <a:defRPr sz="1050">
                <a:solidFill>
                  <a:srgbClr val="666699"/>
                </a:solidFill>
              </a:defRPr>
            </a:lvl1pPr>
          </a:lstStyle>
          <a:p>
            <a:fld id="{DE8468DB-4243-4B31-BCEA-CCDEAA782BAE}" type="slidenum">
              <a:rPr lang="fr-FR" smtClean="0"/>
              <a:pPr/>
              <a:t>‹N°›</a:t>
            </a:fld>
            <a:endParaRPr lang="fr-FR"/>
          </a:p>
        </p:txBody>
      </p:sp>
      <p:pic>
        <p:nvPicPr>
          <p:cNvPr id="8" name="Image 7">
            <a:extLst>
              <a:ext uri="{FF2B5EF4-FFF2-40B4-BE49-F238E27FC236}">
                <a16:creationId xmlns:a16="http://schemas.microsoft.com/office/drawing/2014/main" id="{D4F80D84-9EF7-4C85-B5D7-835A50BAAB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26" t="14635" r="13608" b="13057"/>
          <a:stretch/>
        </p:blipFill>
        <p:spPr>
          <a:xfrm>
            <a:off x="838200" y="6356350"/>
            <a:ext cx="362535" cy="365125"/>
          </a:xfrm>
          <a:prstGeom prst="rect">
            <a:avLst/>
          </a:prstGeom>
        </p:spPr>
      </p:pic>
      <p:cxnSp>
        <p:nvCxnSpPr>
          <p:cNvPr id="10" name="Connecteur droit 9">
            <a:extLst>
              <a:ext uri="{FF2B5EF4-FFF2-40B4-BE49-F238E27FC236}">
                <a16:creationId xmlns:a16="http://schemas.microsoft.com/office/drawing/2014/main" id="{A703916A-F768-4D28-91A8-F0135E5EDD5B}"/>
              </a:ext>
            </a:extLst>
          </p:cNvPr>
          <p:cNvCxnSpPr/>
          <p:nvPr userDrawn="1"/>
        </p:nvCxnSpPr>
        <p:spPr>
          <a:xfrm>
            <a:off x="838200" y="1209040"/>
            <a:ext cx="10515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1447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Espace réservé de la date 3">
            <a:extLst>
              <a:ext uri="{FF2B5EF4-FFF2-40B4-BE49-F238E27FC236}">
                <a16:creationId xmlns:a16="http://schemas.microsoft.com/office/drawing/2014/main" id="{EDF0EDDA-9F4A-4589-B45A-AE0B3BC4AE1E}"/>
              </a:ext>
            </a:extLst>
          </p:cNvPr>
          <p:cNvSpPr>
            <a:spLocks noGrp="1"/>
          </p:cNvSpPr>
          <p:nvPr>
            <p:ph type="dt" sz="half" idx="2"/>
          </p:nvPr>
        </p:nvSpPr>
        <p:spPr>
          <a:xfrm>
            <a:off x="1200734" y="6356350"/>
            <a:ext cx="2380665" cy="365125"/>
          </a:xfrm>
          <a:prstGeom prst="rect">
            <a:avLst/>
          </a:prstGeom>
        </p:spPr>
        <p:txBody>
          <a:bodyPr/>
          <a:lstStyle>
            <a:lvl1pPr>
              <a:defRPr>
                <a:solidFill>
                  <a:srgbClr val="666699"/>
                </a:solidFill>
              </a:defRPr>
            </a:lvl1pPr>
          </a:lstStyle>
          <a:p>
            <a:r>
              <a:rPr lang="fr-FR"/>
              <a:t>Paris 2018</a:t>
            </a:r>
            <a:endParaRPr lang="fr-FR" dirty="0"/>
          </a:p>
        </p:txBody>
      </p:sp>
      <p:sp>
        <p:nvSpPr>
          <p:cNvPr id="8" name="Espace réservé du pied de page 4">
            <a:extLst>
              <a:ext uri="{FF2B5EF4-FFF2-40B4-BE49-F238E27FC236}">
                <a16:creationId xmlns:a16="http://schemas.microsoft.com/office/drawing/2014/main" id="{0E5E989F-C848-4F0D-963E-CE702323A47D}"/>
              </a:ext>
            </a:extLst>
          </p:cNvPr>
          <p:cNvSpPr>
            <a:spLocks noGrp="1"/>
          </p:cNvSpPr>
          <p:nvPr>
            <p:ph type="ftr" sz="quarter" idx="3"/>
          </p:nvPr>
        </p:nvSpPr>
        <p:spPr>
          <a:xfrm>
            <a:off x="4038600" y="6356350"/>
            <a:ext cx="4114800" cy="365125"/>
          </a:xfrm>
          <a:prstGeom prst="rect">
            <a:avLst/>
          </a:prstGeom>
        </p:spPr>
        <p:txBody>
          <a:bodyPr/>
          <a:lstStyle>
            <a:lvl1pPr>
              <a:defRPr>
                <a:solidFill>
                  <a:srgbClr val="666699"/>
                </a:solidFill>
              </a:defRPr>
            </a:lvl1pPr>
          </a:lstStyle>
          <a:p>
            <a:r>
              <a:rPr lang="fr-FR" dirty="0"/>
              <a:t>I The Next Tech Law Revolution I</a:t>
            </a:r>
          </a:p>
        </p:txBody>
      </p:sp>
      <p:sp>
        <p:nvSpPr>
          <p:cNvPr id="9" name="Espace réservé du numéro de diapositive 5">
            <a:extLst>
              <a:ext uri="{FF2B5EF4-FFF2-40B4-BE49-F238E27FC236}">
                <a16:creationId xmlns:a16="http://schemas.microsoft.com/office/drawing/2014/main" id="{33EF2618-E41B-41BA-900F-FD34C9917871}"/>
              </a:ext>
            </a:extLst>
          </p:cNvPr>
          <p:cNvSpPr>
            <a:spLocks noGrp="1"/>
          </p:cNvSpPr>
          <p:nvPr>
            <p:ph type="sldNum" sz="quarter" idx="4"/>
          </p:nvPr>
        </p:nvSpPr>
        <p:spPr>
          <a:xfrm>
            <a:off x="8610600" y="6356350"/>
            <a:ext cx="2743200" cy="365125"/>
          </a:xfrm>
          <a:prstGeom prst="rect">
            <a:avLst/>
          </a:prstGeom>
        </p:spPr>
        <p:txBody>
          <a:bodyPr/>
          <a:lstStyle>
            <a:lvl1pPr>
              <a:defRPr>
                <a:solidFill>
                  <a:srgbClr val="666699"/>
                </a:solidFill>
              </a:defRPr>
            </a:lvl1pPr>
          </a:lstStyle>
          <a:p>
            <a:fld id="{DE8468DB-4243-4B31-BCEA-CCDEAA782BAE}" type="slidenum">
              <a:rPr lang="fr-FR" smtClean="0"/>
              <a:pPr/>
              <a:t>‹N°›</a:t>
            </a:fld>
            <a:endParaRPr lang="fr-FR"/>
          </a:p>
        </p:txBody>
      </p:sp>
      <p:pic>
        <p:nvPicPr>
          <p:cNvPr id="10" name="Image 9">
            <a:extLst>
              <a:ext uri="{FF2B5EF4-FFF2-40B4-BE49-F238E27FC236}">
                <a16:creationId xmlns:a16="http://schemas.microsoft.com/office/drawing/2014/main" id="{6D6ECAED-E3E7-482E-ACFD-C7B6303F21C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4226" t="14635" r="13608" b="13057"/>
          <a:stretch/>
        </p:blipFill>
        <p:spPr>
          <a:xfrm>
            <a:off x="838200" y="6356350"/>
            <a:ext cx="362535" cy="365125"/>
          </a:xfrm>
          <a:prstGeom prst="rect">
            <a:avLst/>
          </a:prstGeom>
        </p:spPr>
      </p:pic>
    </p:spTree>
    <p:extLst>
      <p:ext uri="{BB962C8B-B14F-4D97-AF65-F5344CB8AC3E}">
        <p14:creationId xmlns:p14="http://schemas.microsoft.com/office/powerpoint/2010/main" val="3372480332"/>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ranklin-paris.com/" TargetMode="External"/><Relationship Id="rId2" Type="http://schemas.openxmlformats.org/officeDocument/2006/relationships/hyperlink" Target="mailto:bjoslove@franklin-paris.co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9C2025A9-8786-4E7A-8BB9-4C64F53DBEA8}"/>
              </a:ext>
            </a:extLst>
          </p:cNvPr>
          <p:cNvSpPr>
            <a:spLocks noGrp="1"/>
          </p:cNvSpPr>
          <p:nvPr>
            <p:ph type="subTitle" idx="4294967295"/>
          </p:nvPr>
        </p:nvSpPr>
        <p:spPr>
          <a:xfrm>
            <a:off x="8384146" y="3554569"/>
            <a:ext cx="3807854" cy="2253804"/>
          </a:xfrm>
          <a:prstGeom prst="rect">
            <a:avLst/>
          </a:prstGeom>
          <a:solidFill>
            <a:schemeClr val="bg1"/>
          </a:solidFill>
        </p:spPr>
        <p:txBody>
          <a:bodyPr/>
          <a:lstStyle/>
          <a:p>
            <a:pPr marL="0" indent="0" algn="ctr">
              <a:buNone/>
            </a:pPr>
            <a:r>
              <a:rPr lang="fr-FR" sz="1750" b="1" dirty="0">
                <a:solidFill>
                  <a:srgbClr val="00B0F0"/>
                </a:solidFill>
                <a:latin typeface="Gulim" panose="020B0600000101010101" pitchFamily="34" charset="-127"/>
                <a:ea typeface="Gulim" panose="020B0600000101010101" pitchFamily="34" charset="-127"/>
                <a:cs typeface="Arial" panose="020B0604020202020204" pitchFamily="34" charset="0"/>
              </a:rPr>
              <a:t>Are the </a:t>
            </a:r>
            <a:r>
              <a:rPr lang="en-US" sz="1750" b="1" dirty="0">
                <a:solidFill>
                  <a:srgbClr val="00B0F0"/>
                </a:solidFill>
                <a:latin typeface="Gulim" panose="020B0600000101010101" pitchFamily="34" charset="-127"/>
                <a:ea typeface="Gulim" panose="020B0600000101010101" pitchFamily="34" charset="-127"/>
                <a:cs typeface="Arial" panose="020B0604020202020204" pitchFamily="34" charset="0"/>
              </a:rPr>
              <a:t>GDPR restrictions on profiling compatible with the development of Artificial Intelligence and Machine Learning?</a:t>
            </a:r>
          </a:p>
          <a:p>
            <a:pPr marL="0" indent="0" algn="ctr">
              <a:buNone/>
            </a:pPr>
            <a:endParaRPr lang="fr-FR" sz="1600" b="1" dirty="0">
              <a:solidFill>
                <a:srgbClr val="00B0F0"/>
              </a:solidFill>
              <a:latin typeface="Gulim" panose="020B0600000101010101" pitchFamily="34" charset="-127"/>
              <a:ea typeface="Gulim" panose="020B0600000101010101" pitchFamily="34" charset="-127"/>
              <a:cs typeface="Arial" panose="020B0604020202020204" pitchFamily="34" charset="0"/>
            </a:endParaRPr>
          </a:p>
          <a:p>
            <a:pPr marL="0" indent="0" algn="ctr">
              <a:buNone/>
            </a:pPr>
            <a:r>
              <a:rPr lang="fr-FR" sz="1600" b="1" dirty="0">
                <a:solidFill>
                  <a:srgbClr val="00B0F0"/>
                </a:solidFill>
                <a:latin typeface="Gulim" panose="020B0600000101010101" pitchFamily="34" charset="-127"/>
                <a:ea typeface="Gulim" panose="020B0600000101010101" pitchFamily="34" charset="-127"/>
                <a:cs typeface="Arial" panose="020B0604020202020204" pitchFamily="34" charset="0"/>
              </a:rPr>
              <a:t>Bradley Joslove</a:t>
            </a:r>
          </a:p>
          <a:p>
            <a:pPr marL="0" indent="0" algn="ctr">
              <a:buNone/>
            </a:pPr>
            <a:r>
              <a:rPr lang="en-US" sz="1600" b="1" dirty="0">
                <a:solidFill>
                  <a:srgbClr val="00B0F0"/>
                </a:solidFill>
                <a:latin typeface="Gulim" panose="020B0600000101010101" pitchFamily="34" charset="-127"/>
                <a:ea typeface="Gulim" panose="020B0600000101010101" pitchFamily="34" charset="-127"/>
              </a:rPr>
              <a:t>Partner - Franklin</a:t>
            </a:r>
            <a:endParaRPr lang="fr-FR" sz="1600" b="1" dirty="0">
              <a:solidFill>
                <a:srgbClr val="00B0F0"/>
              </a:solidFill>
              <a:latin typeface="Gulim" panose="020B0600000101010101" pitchFamily="34" charset="-127"/>
              <a:ea typeface="Gulim" panose="020B0600000101010101" pitchFamily="34" charset="-127"/>
              <a:cs typeface="Arial" panose="020B0604020202020204" pitchFamily="34" charset="0"/>
            </a:endParaRPr>
          </a:p>
        </p:txBody>
      </p:sp>
      <p:pic>
        <p:nvPicPr>
          <p:cNvPr id="5" name="Image 4">
            <a:extLst>
              <a:ext uri="{FF2B5EF4-FFF2-40B4-BE49-F238E27FC236}">
                <a16:creationId xmlns:a16="http://schemas.microsoft.com/office/drawing/2014/main" id="{31EE02F0-7E19-44DE-B72F-8F965B62C7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6067" y="6143222"/>
            <a:ext cx="2084011" cy="395608"/>
          </a:xfrm>
          <a:prstGeom prst="rect">
            <a:avLst/>
          </a:prstGeom>
        </p:spPr>
      </p:pic>
    </p:spTree>
    <p:extLst>
      <p:ext uri="{BB962C8B-B14F-4D97-AF65-F5344CB8AC3E}">
        <p14:creationId xmlns:p14="http://schemas.microsoft.com/office/powerpoint/2010/main" val="2023542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6B1D48-3B31-4246-98E3-AEB95AFBB922}"/>
              </a:ext>
            </a:extLst>
          </p:cNvPr>
          <p:cNvSpPr>
            <a:spLocks noGrp="1"/>
          </p:cNvSpPr>
          <p:nvPr>
            <p:ph idx="4294967295"/>
          </p:nvPr>
        </p:nvSpPr>
        <p:spPr>
          <a:xfrm>
            <a:off x="838200" y="1929870"/>
            <a:ext cx="10515600" cy="4351338"/>
          </a:xfrm>
          <a:prstGeom prst="rect">
            <a:avLst/>
          </a:prstGeom>
        </p:spPr>
        <p:txBody>
          <a:bodyPr/>
          <a:lstStyle/>
          <a:p>
            <a:pPr marL="0" indent="0" algn="just">
              <a:lnSpc>
                <a:spcPct val="100000"/>
              </a:lnSpc>
              <a:spcBef>
                <a:spcPts val="600"/>
              </a:spcBef>
              <a:spcAft>
                <a:spcPts val="600"/>
              </a:spcAft>
              <a:buNone/>
            </a:pPr>
            <a:r>
              <a:rPr lang="en-US" dirty="0"/>
              <a:t>Automated decision-making </a:t>
            </a:r>
            <a:r>
              <a:rPr lang="en-US" b="1" dirty="0"/>
              <a:t>may be justified by one of three exceptions</a:t>
            </a:r>
            <a:r>
              <a:rPr lang="en-US" dirty="0"/>
              <a:t>: </a:t>
            </a:r>
          </a:p>
          <a:p>
            <a:pPr lvl="1" algn="just">
              <a:lnSpc>
                <a:spcPct val="100000"/>
              </a:lnSpc>
              <a:spcBef>
                <a:spcPts val="600"/>
              </a:spcBef>
              <a:spcAft>
                <a:spcPts val="600"/>
              </a:spcAft>
              <a:buFont typeface="Wingdings" panose="05000000000000000000" pitchFamily="2" charset="2"/>
              <a:buChar char="Ø"/>
            </a:pPr>
            <a:r>
              <a:rPr lang="en-US" sz="2800" dirty="0"/>
              <a:t>  </a:t>
            </a:r>
            <a:r>
              <a:rPr lang="en-US" sz="2800" b="1" dirty="0"/>
              <a:t>necessary</a:t>
            </a:r>
            <a:r>
              <a:rPr lang="en-US" sz="2800" dirty="0"/>
              <a:t> for entering into or performance of a contract</a:t>
            </a:r>
          </a:p>
          <a:p>
            <a:pPr lvl="1" algn="just">
              <a:lnSpc>
                <a:spcPct val="100000"/>
              </a:lnSpc>
              <a:spcBef>
                <a:spcPts val="600"/>
              </a:spcBef>
              <a:spcAft>
                <a:spcPts val="600"/>
              </a:spcAft>
              <a:buFont typeface="Wingdings" panose="05000000000000000000" pitchFamily="2" charset="2"/>
              <a:buChar char="Ø"/>
            </a:pPr>
            <a:r>
              <a:rPr lang="en-US" sz="2800" dirty="0"/>
              <a:t>  </a:t>
            </a:r>
            <a:r>
              <a:rPr lang="en-US" sz="2800" b="1" dirty="0"/>
              <a:t>explicit</a:t>
            </a:r>
            <a:r>
              <a:rPr lang="en-US" sz="2800" dirty="0"/>
              <a:t> consent of the data subject</a:t>
            </a:r>
          </a:p>
          <a:p>
            <a:pPr lvl="1" algn="just">
              <a:lnSpc>
                <a:spcPct val="100000"/>
              </a:lnSpc>
              <a:spcBef>
                <a:spcPts val="600"/>
              </a:spcBef>
              <a:spcAft>
                <a:spcPts val="600"/>
              </a:spcAft>
              <a:buFont typeface="Wingdings" panose="05000000000000000000" pitchFamily="2" charset="2"/>
              <a:buChar char="Ø"/>
            </a:pPr>
            <a:r>
              <a:rPr lang="en-US" sz="2800" dirty="0"/>
              <a:t>  processing authorized by law</a:t>
            </a:r>
          </a:p>
          <a:p>
            <a:pPr marL="0" indent="0" algn="just">
              <a:lnSpc>
                <a:spcPct val="100000"/>
              </a:lnSpc>
              <a:spcBef>
                <a:spcPts val="600"/>
              </a:spcBef>
              <a:spcAft>
                <a:spcPts val="600"/>
              </a:spcAft>
              <a:buNone/>
            </a:pPr>
            <a:endParaRPr lang="en-US" sz="2200" dirty="0"/>
          </a:p>
        </p:txBody>
      </p:sp>
      <p:sp>
        <p:nvSpPr>
          <p:cNvPr id="4" name="Espace réservé de la date 3">
            <a:extLst>
              <a:ext uri="{FF2B5EF4-FFF2-40B4-BE49-F238E27FC236}">
                <a16:creationId xmlns:a16="http://schemas.microsoft.com/office/drawing/2014/main" id="{04205861-FA81-4E5D-9101-3ED3328E8469}"/>
              </a:ext>
            </a:extLst>
          </p:cNvPr>
          <p:cNvSpPr>
            <a:spLocks noGrp="1"/>
          </p:cNvSpPr>
          <p:nvPr>
            <p:ph type="dt" sz="half" idx="10"/>
          </p:nvPr>
        </p:nvSpPr>
        <p:spPr/>
        <p:txBody>
          <a:bodyPr/>
          <a:lstStyle/>
          <a:p>
            <a:r>
              <a:rPr lang="fr-FR" dirty="0"/>
              <a:t>Paris 2018</a:t>
            </a:r>
          </a:p>
        </p:txBody>
      </p:sp>
      <p:sp>
        <p:nvSpPr>
          <p:cNvPr id="5" name="Espace réservé du pied de page 4">
            <a:extLst>
              <a:ext uri="{FF2B5EF4-FFF2-40B4-BE49-F238E27FC236}">
                <a16:creationId xmlns:a16="http://schemas.microsoft.com/office/drawing/2014/main" id="{9F0F0FF4-F08B-4162-9F70-FB5DB2A672B7}"/>
              </a:ext>
            </a:extLst>
          </p:cNvPr>
          <p:cNvSpPr>
            <a:spLocks noGrp="1"/>
          </p:cNvSpPr>
          <p:nvPr>
            <p:ph type="ftr" sz="quarter" idx="11"/>
          </p:nvPr>
        </p:nvSpPr>
        <p:spPr/>
        <p:txBody>
          <a:bodyPr/>
          <a:lstStyle/>
          <a:p>
            <a:r>
              <a:rPr lang="fr-FR"/>
              <a:t>I The Next Tech Law Revolution I</a:t>
            </a:r>
            <a:endParaRPr lang="fr-FR" dirty="0"/>
          </a:p>
        </p:txBody>
      </p:sp>
      <p:sp>
        <p:nvSpPr>
          <p:cNvPr id="6" name="Espace réservé du numéro de diapositive 5">
            <a:extLst>
              <a:ext uri="{FF2B5EF4-FFF2-40B4-BE49-F238E27FC236}">
                <a16:creationId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10</a:t>
            </a:fld>
            <a:endParaRPr lang="fr-FR"/>
          </a:p>
        </p:txBody>
      </p:sp>
      <p:sp>
        <p:nvSpPr>
          <p:cNvPr id="8" name="Titre 7">
            <a:extLst>
              <a:ext uri="{FF2B5EF4-FFF2-40B4-BE49-F238E27FC236}">
                <a16:creationId xmlns:a16="http://schemas.microsoft.com/office/drawing/2014/main" id="{1599F9A1-B5E4-4203-9043-B395AA1804E8}"/>
              </a:ext>
            </a:extLst>
          </p:cNvPr>
          <p:cNvSpPr>
            <a:spLocks noGrp="1"/>
          </p:cNvSpPr>
          <p:nvPr>
            <p:ph type="title"/>
          </p:nvPr>
        </p:nvSpPr>
        <p:spPr/>
        <p:txBody>
          <a:bodyPr/>
          <a:lstStyle/>
          <a:p>
            <a:r>
              <a:rPr lang="fr-FR" dirty="0"/>
              <a:t>Exceptions</a:t>
            </a:r>
          </a:p>
        </p:txBody>
      </p:sp>
      <p:pic>
        <p:nvPicPr>
          <p:cNvPr id="9" name="Image 8">
            <a:extLst>
              <a:ext uri="{FF2B5EF4-FFF2-40B4-BE49-F238E27FC236}">
                <a16:creationId xmlns:a16="http://schemas.microsoft.com/office/drawing/2014/main" id="{31EE02F0-7E19-44DE-B72F-8F965B62C7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17487" y="6356350"/>
            <a:ext cx="1527593" cy="289983"/>
          </a:xfrm>
          <a:prstGeom prst="rect">
            <a:avLst/>
          </a:prstGeom>
        </p:spPr>
      </p:pic>
    </p:spTree>
    <p:extLst>
      <p:ext uri="{BB962C8B-B14F-4D97-AF65-F5344CB8AC3E}">
        <p14:creationId xmlns:p14="http://schemas.microsoft.com/office/powerpoint/2010/main" val="3726673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6B1D48-3B31-4246-98E3-AEB95AFBB922}"/>
              </a:ext>
            </a:extLst>
          </p:cNvPr>
          <p:cNvSpPr>
            <a:spLocks noGrp="1"/>
          </p:cNvSpPr>
          <p:nvPr>
            <p:ph idx="4294967295"/>
          </p:nvPr>
        </p:nvSpPr>
        <p:spPr>
          <a:xfrm>
            <a:off x="838200" y="1774110"/>
            <a:ext cx="10515600" cy="4351338"/>
          </a:xfrm>
          <a:prstGeom prst="rect">
            <a:avLst/>
          </a:prstGeom>
        </p:spPr>
        <p:txBody>
          <a:bodyPr/>
          <a:lstStyle/>
          <a:p>
            <a:pPr marL="0" indent="0" algn="just">
              <a:lnSpc>
                <a:spcPct val="100000"/>
              </a:lnSpc>
              <a:spcBef>
                <a:spcPts val="600"/>
              </a:spcBef>
              <a:spcAft>
                <a:spcPts val="600"/>
              </a:spcAft>
              <a:buNone/>
            </a:pPr>
            <a:r>
              <a:rPr lang="en-US" sz="2400" dirty="0"/>
              <a:t>Even when an exception applies, the controller must implement “</a:t>
            </a:r>
            <a:r>
              <a:rPr lang="en-US" sz="2400" b="1" dirty="0"/>
              <a:t>suitable measures</a:t>
            </a:r>
            <a:r>
              <a:rPr lang="en-US" sz="2400" dirty="0"/>
              <a:t>” to safeguard the rights of the data subjects (art. 22 and Recital 71)</a:t>
            </a:r>
          </a:p>
          <a:p>
            <a:pPr lvl="1" algn="just">
              <a:lnSpc>
                <a:spcPct val="100000"/>
              </a:lnSpc>
              <a:spcBef>
                <a:spcPts val="600"/>
              </a:spcBef>
              <a:spcAft>
                <a:spcPts val="600"/>
              </a:spcAft>
              <a:buFont typeface="Wingdings" panose="05000000000000000000" pitchFamily="2" charset="2"/>
              <a:buChar char="Ø"/>
            </a:pPr>
            <a:r>
              <a:rPr lang="en-US" dirty="0"/>
              <a:t>Right to obtain human intervention</a:t>
            </a:r>
          </a:p>
          <a:p>
            <a:pPr lvl="1" algn="just">
              <a:lnSpc>
                <a:spcPct val="100000"/>
              </a:lnSpc>
              <a:spcBef>
                <a:spcPts val="600"/>
              </a:spcBef>
              <a:spcAft>
                <a:spcPts val="600"/>
              </a:spcAft>
              <a:buFont typeface="Wingdings" panose="05000000000000000000" pitchFamily="2" charset="2"/>
              <a:buChar char="Ø"/>
            </a:pPr>
            <a:r>
              <a:rPr lang="en-US" dirty="0"/>
              <a:t>Right for individuals to obtain an explanation and to express their point of view </a:t>
            </a:r>
          </a:p>
          <a:p>
            <a:pPr lvl="1" algn="just">
              <a:lnSpc>
                <a:spcPct val="100000"/>
              </a:lnSpc>
              <a:spcBef>
                <a:spcPts val="600"/>
              </a:spcBef>
              <a:spcAft>
                <a:spcPts val="600"/>
              </a:spcAft>
              <a:buFont typeface="Wingdings" panose="05000000000000000000" pitchFamily="2" charset="2"/>
              <a:buChar char="Ø"/>
            </a:pPr>
            <a:r>
              <a:rPr lang="en-US" dirty="0"/>
              <a:t>Right for individuals to contest the decision</a:t>
            </a:r>
          </a:p>
          <a:p>
            <a:pPr lvl="1" algn="just">
              <a:lnSpc>
                <a:spcPct val="100000"/>
              </a:lnSpc>
              <a:spcBef>
                <a:spcPts val="600"/>
              </a:spcBef>
              <a:spcAft>
                <a:spcPts val="600"/>
              </a:spcAft>
              <a:buFont typeface="Wingdings" panose="05000000000000000000" pitchFamily="2" charset="2"/>
              <a:buChar char="Ø"/>
            </a:pPr>
            <a:r>
              <a:rPr lang="en-US" dirty="0"/>
              <a:t>Decisions cannot be based on sensitive data except in limited circumstances</a:t>
            </a:r>
          </a:p>
          <a:p>
            <a:pPr lvl="1" algn="just">
              <a:lnSpc>
                <a:spcPct val="100000"/>
              </a:lnSpc>
              <a:spcBef>
                <a:spcPts val="600"/>
              </a:spcBef>
              <a:spcAft>
                <a:spcPts val="600"/>
              </a:spcAft>
              <a:buFont typeface="Wingdings" panose="05000000000000000000" pitchFamily="2" charset="2"/>
              <a:buChar char="Ø"/>
            </a:pPr>
            <a:r>
              <a:rPr lang="en-US" dirty="0"/>
              <a:t>Should not concern a child </a:t>
            </a:r>
          </a:p>
        </p:txBody>
      </p:sp>
      <p:sp>
        <p:nvSpPr>
          <p:cNvPr id="4" name="Espace réservé de la date 3">
            <a:extLst>
              <a:ext uri="{FF2B5EF4-FFF2-40B4-BE49-F238E27FC236}">
                <a16:creationId xmlns:a16="http://schemas.microsoft.com/office/drawing/2014/main" id="{04205861-FA81-4E5D-9101-3ED3328E8469}"/>
              </a:ext>
            </a:extLst>
          </p:cNvPr>
          <p:cNvSpPr>
            <a:spLocks noGrp="1"/>
          </p:cNvSpPr>
          <p:nvPr>
            <p:ph type="dt" sz="half" idx="10"/>
          </p:nvPr>
        </p:nvSpPr>
        <p:spPr/>
        <p:txBody>
          <a:bodyPr/>
          <a:lstStyle/>
          <a:p>
            <a:r>
              <a:rPr lang="fr-FR" dirty="0"/>
              <a:t>Paris 2018</a:t>
            </a:r>
          </a:p>
        </p:txBody>
      </p:sp>
      <p:sp>
        <p:nvSpPr>
          <p:cNvPr id="5" name="Espace réservé du pied de page 4">
            <a:extLst>
              <a:ext uri="{FF2B5EF4-FFF2-40B4-BE49-F238E27FC236}">
                <a16:creationId xmlns:a16="http://schemas.microsoft.com/office/drawing/2014/main" id="{9F0F0FF4-F08B-4162-9F70-FB5DB2A672B7}"/>
              </a:ext>
            </a:extLst>
          </p:cNvPr>
          <p:cNvSpPr>
            <a:spLocks noGrp="1"/>
          </p:cNvSpPr>
          <p:nvPr>
            <p:ph type="ftr" sz="quarter" idx="11"/>
          </p:nvPr>
        </p:nvSpPr>
        <p:spPr/>
        <p:txBody>
          <a:bodyPr/>
          <a:lstStyle/>
          <a:p>
            <a:r>
              <a:rPr lang="fr-FR"/>
              <a:t>I The Next Tech Law Revolution I</a:t>
            </a:r>
            <a:endParaRPr lang="fr-FR" dirty="0"/>
          </a:p>
        </p:txBody>
      </p:sp>
      <p:sp>
        <p:nvSpPr>
          <p:cNvPr id="6" name="Espace réservé du numéro de diapositive 5">
            <a:extLst>
              <a:ext uri="{FF2B5EF4-FFF2-40B4-BE49-F238E27FC236}">
                <a16:creationId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11</a:t>
            </a:fld>
            <a:endParaRPr lang="fr-FR"/>
          </a:p>
        </p:txBody>
      </p:sp>
      <p:sp>
        <p:nvSpPr>
          <p:cNvPr id="8" name="Titre 7">
            <a:extLst>
              <a:ext uri="{FF2B5EF4-FFF2-40B4-BE49-F238E27FC236}">
                <a16:creationId xmlns:a16="http://schemas.microsoft.com/office/drawing/2014/main" id="{1599F9A1-B5E4-4203-9043-B395AA1804E8}"/>
              </a:ext>
            </a:extLst>
          </p:cNvPr>
          <p:cNvSpPr>
            <a:spLocks noGrp="1"/>
          </p:cNvSpPr>
          <p:nvPr>
            <p:ph type="title"/>
          </p:nvPr>
        </p:nvSpPr>
        <p:spPr>
          <a:xfrm>
            <a:off x="812800" y="453747"/>
            <a:ext cx="10515600" cy="803275"/>
          </a:xfrm>
        </p:spPr>
        <p:txBody>
          <a:bodyPr/>
          <a:lstStyle/>
          <a:p>
            <a:r>
              <a:rPr lang="fr-FR" dirty="0" err="1"/>
              <a:t>Safeguards</a:t>
            </a:r>
            <a:r>
              <a:rPr lang="fr-FR" dirty="0"/>
              <a:t> – </a:t>
            </a:r>
            <a:r>
              <a:rPr lang="fr-FR" dirty="0" err="1"/>
              <a:t>Suitable</a:t>
            </a:r>
            <a:r>
              <a:rPr lang="fr-FR" dirty="0"/>
              <a:t> </a:t>
            </a:r>
            <a:r>
              <a:rPr lang="fr-FR" dirty="0" err="1"/>
              <a:t>Measures</a:t>
            </a:r>
            <a:endParaRPr lang="fr-FR" dirty="0"/>
          </a:p>
        </p:txBody>
      </p:sp>
      <p:pic>
        <p:nvPicPr>
          <p:cNvPr id="9" name="Image 8">
            <a:extLst>
              <a:ext uri="{FF2B5EF4-FFF2-40B4-BE49-F238E27FC236}">
                <a16:creationId xmlns:a16="http://schemas.microsoft.com/office/drawing/2014/main" id="{31EE02F0-7E19-44DE-B72F-8F965B62C7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17487" y="6356350"/>
            <a:ext cx="1527593" cy="289983"/>
          </a:xfrm>
          <a:prstGeom prst="rect">
            <a:avLst/>
          </a:prstGeom>
        </p:spPr>
      </p:pic>
    </p:spTree>
    <p:extLst>
      <p:ext uri="{BB962C8B-B14F-4D97-AF65-F5344CB8AC3E}">
        <p14:creationId xmlns:p14="http://schemas.microsoft.com/office/powerpoint/2010/main" val="252140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6B1D48-3B31-4246-98E3-AEB95AFBB922}"/>
              </a:ext>
            </a:extLst>
          </p:cNvPr>
          <p:cNvSpPr>
            <a:spLocks noGrp="1"/>
          </p:cNvSpPr>
          <p:nvPr>
            <p:ph idx="4294967295"/>
          </p:nvPr>
        </p:nvSpPr>
        <p:spPr>
          <a:xfrm>
            <a:off x="838200" y="1968499"/>
            <a:ext cx="10515600" cy="4208463"/>
          </a:xfrm>
          <a:prstGeom prst="rect">
            <a:avLst/>
          </a:prstGeom>
        </p:spPr>
        <p:txBody>
          <a:bodyPr/>
          <a:lstStyle/>
          <a:p>
            <a:pPr marL="0" indent="0" algn="just">
              <a:lnSpc>
                <a:spcPct val="100000"/>
              </a:lnSpc>
              <a:spcBef>
                <a:spcPts val="600"/>
              </a:spcBef>
              <a:spcAft>
                <a:spcPts val="600"/>
              </a:spcAft>
              <a:buNone/>
            </a:pPr>
            <a:r>
              <a:rPr lang="en-US" dirty="0"/>
              <a:t>Articles 13 and 14 of the GDPR: Right to be informed of</a:t>
            </a:r>
          </a:p>
          <a:p>
            <a:pPr lvl="1" algn="just">
              <a:lnSpc>
                <a:spcPct val="100000"/>
              </a:lnSpc>
              <a:spcBef>
                <a:spcPts val="600"/>
              </a:spcBef>
              <a:spcAft>
                <a:spcPts val="600"/>
              </a:spcAft>
              <a:buFont typeface="Wingdings" panose="05000000000000000000" pitchFamily="2" charset="2"/>
              <a:buChar char="Ø"/>
            </a:pPr>
            <a:r>
              <a:rPr lang="en-US" sz="2800" dirty="0"/>
              <a:t>The existence of automated-decision making</a:t>
            </a:r>
          </a:p>
          <a:p>
            <a:pPr lvl="1" algn="just">
              <a:lnSpc>
                <a:spcPct val="100000"/>
              </a:lnSpc>
              <a:spcBef>
                <a:spcPts val="600"/>
              </a:spcBef>
              <a:spcAft>
                <a:spcPts val="600"/>
              </a:spcAft>
              <a:buFont typeface="Wingdings" panose="05000000000000000000" pitchFamily="2" charset="2"/>
              <a:buChar char="Ø"/>
            </a:pPr>
            <a:r>
              <a:rPr lang="en-US" sz="2800" b="1" u="sng" dirty="0"/>
              <a:t>The logic involved </a:t>
            </a:r>
            <a:r>
              <a:rPr lang="en-US" sz="2800" b="1" dirty="0"/>
              <a:t>(the rationale or the criteria relied on in reaching the decision)</a:t>
            </a:r>
            <a:endParaRPr lang="en-US" sz="2800" b="1" u="sng" dirty="0"/>
          </a:p>
          <a:p>
            <a:pPr lvl="1" algn="just">
              <a:lnSpc>
                <a:spcPct val="100000"/>
              </a:lnSpc>
              <a:spcBef>
                <a:spcPts val="600"/>
              </a:spcBef>
              <a:spcAft>
                <a:spcPts val="600"/>
              </a:spcAft>
              <a:buFont typeface="Wingdings" panose="05000000000000000000" pitchFamily="2" charset="2"/>
              <a:buChar char="Ø"/>
            </a:pPr>
            <a:r>
              <a:rPr lang="en-US" sz="2800" dirty="0"/>
              <a:t>The significance and the envisaged consequences of such processing</a:t>
            </a:r>
          </a:p>
        </p:txBody>
      </p:sp>
      <p:sp>
        <p:nvSpPr>
          <p:cNvPr id="4" name="Espace réservé de la date 3">
            <a:extLst>
              <a:ext uri="{FF2B5EF4-FFF2-40B4-BE49-F238E27FC236}">
                <a16:creationId xmlns:a16="http://schemas.microsoft.com/office/drawing/2014/main" id="{04205861-FA81-4E5D-9101-3ED3328E8469}"/>
              </a:ext>
            </a:extLst>
          </p:cNvPr>
          <p:cNvSpPr>
            <a:spLocks noGrp="1"/>
          </p:cNvSpPr>
          <p:nvPr>
            <p:ph type="dt" sz="half" idx="10"/>
          </p:nvPr>
        </p:nvSpPr>
        <p:spPr/>
        <p:txBody>
          <a:bodyPr/>
          <a:lstStyle/>
          <a:p>
            <a:r>
              <a:rPr lang="fr-FR"/>
              <a:t>Paris 2018</a:t>
            </a:r>
            <a:endParaRPr lang="fr-FR" dirty="0"/>
          </a:p>
        </p:txBody>
      </p:sp>
      <p:sp>
        <p:nvSpPr>
          <p:cNvPr id="5" name="Espace réservé du pied de page 4">
            <a:extLst>
              <a:ext uri="{FF2B5EF4-FFF2-40B4-BE49-F238E27FC236}">
                <a16:creationId xmlns:a16="http://schemas.microsoft.com/office/drawing/2014/main" id="{9F0F0FF4-F08B-4162-9F70-FB5DB2A672B7}"/>
              </a:ext>
            </a:extLst>
          </p:cNvPr>
          <p:cNvSpPr>
            <a:spLocks noGrp="1"/>
          </p:cNvSpPr>
          <p:nvPr>
            <p:ph type="ftr" sz="quarter" idx="11"/>
          </p:nvPr>
        </p:nvSpPr>
        <p:spPr/>
        <p:txBody>
          <a:bodyPr/>
          <a:lstStyle/>
          <a:p>
            <a:r>
              <a:rPr lang="fr-FR"/>
              <a:t>I The Next Tech Law Revolution I</a:t>
            </a:r>
            <a:endParaRPr lang="fr-FR" dirty="0"/>
          </a:p>
        </p:txBody>
      </p:sp>
      <p:sp>
        <p:nvSpPr>
          <p:cNvPr id="6" name="Espace réservé du numéro de diapositive 5">
            <a:extLst>
              <a:ext uri="{FF2B5EF4-FFF2-40B4-BE49-F238E27FC236}">
                <a16:creationId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12</a:t>
            </a:fld>
            <a:endParaRPr lang="fr-FR"/>
          </a:p>
        </p:txBody>
      </p:sp>
      <p:sp>
        <p:nvSpPr>
          <p:cNvPr id="8" name="Titre 7">
            <a:extLst>
              <a:ext uri="{FF2B5EF4-FFF2-40B4-BE49-F238E27FC236}">
                <a16:creationId xmlns:a16="http://schemas.microsoft.com/office/drawing/2014/main" id="{1599F9A1-B5E4-4203-9043-B395AA1804E8}"/>
              </a:ext>
            </a:extLst>
          </p:cNvPr>
          <p:cNvSpPr>
            <a:spLocks noGrp="1"/>
          </p:cNvSpPr>
          <p:nvPr>
            <p:ph type="title"/>
          </p:nvPr>
        </p:nvSpPr>
        <p:spPr/>
        <p:txBody>
          <a:bodyPr/>
          <a:lstStyle/>
          <a:p>
            <a:r>
              <a:rPr lang="fr-FR" dirty="0" err="1"/>
              <a:t>Transparency</a:t>
            </a:r>
            <a:r>
              <a:rPr lang="fr-FR" dirty="0"/>
              <a:t> and information obligations</a:t>
            </a:r>
          </a:p>
        </p:txBody>
      </p:sp>
      <p:pic>
        <p:nvPicPr>
          <p:cNvPr id="9" name="Image 8">
            <a:extLst>
              <a:ext uri="{FF2B5EF4-FFF2-40B4-BE49-F238E27FC236}">
                <a16:creationId xmlns:a16="http://schemas.microsoft.com/office/drawing/2014/main" id="{31EE02F0-7E19-44DE-B72F-8F965B62C7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17487" y="6356350"/>
            <a:ext cx="1527593" cy="289983"/>
          </a:xfrm>
          <a:prstGeom prst="rect">
            <a:avLst/>
          </a:prstGeom>
        </p:spPr>
      </p:pic>
    </p:spTree>
    <p:extLst>
      <p:ext uri="{BB962C8B-B14F-4D97-AF65-F5344CB8AC3E}">
        <p14:creationId xmlns:p14="http://schemas.microsoft.com/office/powerpoint/2010/main" val="3255364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6B1D48-3B31-4246-98E3-AEB95AFBB922}"/>
              </a:ext>
            </a:extLst>
          </p:cNvPr>
          <p:cNvSpPr>
            <a:spLocks noGrp="1"/>
          </p:cNvSpPr>
          <p:nvPr>
            <p:ph idx="4294967295"/>
          </p:nvPr>
        </p:nvSpPr>
        <p:spPr>
          <a:xfrm>
            <a:off x="838200" y="1498600"/>
            <a:ext cx="10515600" cy="4678363"/>
          </a:xfrm>
          <a:prstGeom prst="rect">
            <a:avLst/>
          </a:prstGeom>
        </p:spPr>
        <p:txBody>
          <a:bodyPr/>
          <a:lstStyle/>
          <a:p>
            <a:pPr marL="457200" indent="-457200">
              <a:buAutoNum type="arabicPeriod"/>
            </a:pPr>
            <a:r>
              <a:rPr lang="en-US" sz="2400" dirty="0" err="1">
                <a:ea typeface="Gulim" panose="020B0600000101010101" pitchFamily="34" charset="-127"/>
              </a:rPr>
              <a:t>Explainability</a:t>
            </a:r>
            <a:r>
              <a:rPr lang="en-US" sz="2400" dirty="0">
                <a:ea typeface="Gulim" panose="020B0600000101010101" pitchFamily="34" charset="-127"/>
              </a:rPr>
              <a:t> could run counter to trade secrets and/or give competitors economically valuable information or ability to circumvent proper functioning of the AI (e.g. Google search engine)</a:t>
            </a:r>
          </a:p>
          <a:p>
            <a:pPr marL="457200" indent="-457200">
              <a:buAutoNum type="arabicPeriod"/>
            </a:pPr>
            <a:r>
              <a:rPr lang="en-US" sz="2400" dirty="0">
                <a:ea typeface="Gulim" panose="020B0600000101010101" pitchFamily="34" charset="-127"/>
              </a:rPr>
              <a:t>Complexity of machine learning makes it difficult to understand how an automated decision-making process works and to explain the criteria it uses to make a decision</a:t>
            </a:r>
            <a:endParaRPr lang="fr-FR" sz="2400" dirty="0">
              <a:ea typeface="Gulim" panose="020B0600000101010101" pitchFamily="34" charset="-127"/>
            </a:endParaRPr>
          </a:p>
          <a:p>
            <a:pPr marL="457200" indent="-457200">
              <a:buAutoNum type="arabicPeriod"/>
            </a:pPr>
            <a:r>
              <a:rPr lang="fr-FR" sz="2400" dirty="0" err="1">
                <a:ea typeface="Gulim" panose="020B0600000101010101" pitchFamily="34" charset="-127"/>
              </a:rPr>
              <a:t>Opacity</a:t>
            </a:r>
            <a:r>
              <a:rPr lang="fr-FR" sz="2400" dirty="0">
                <a:ea typeface="Gulim" panose="020B0600000101010101" pitchFamily="34" charset="-127"/>
              </a:rPr>
              <a:t> of </a:t>
            </a:r>
            <a:r>
              <a:rPr lang="fr-FR" sz="2400" dirty="0" err="1">
                <a:ea typeface="Gulim" panose="020B0600000101010101" pitchFamily="34" charset="-127"/>
              </a:rPr>
              <a:t>most</a:t>
            </a:r>
            <a:r>
              <a:rPr lang="fr-FR" sz="2400" dirty="0">
                <a:ea typeface="Gulim" panose="020B0600000101010101" pitchFamily="34" charset="-127"/>
              </a:rPr>
              <a:t> </a:t>
            </a:r>
            <a:r>
              <a:rPr lang="fr-FR" sz="2400" dirty="0" err="1">
                <a:ea typeface="Gulim" panose="020B0600000101010101" pitchFamily="34" charset="-127"/>
              </a:rPr>
              <a:t>Artificial</a:t>
            </a:r>
            <a:r>
              <a:rPr lang="fr-FR" sz="2400" dirty="0">
                <a:ea typeface="Gulim" panose="020B0600000101010101" pitchFamily="34" charset="-127"/>
              </a:rPr>
              <a:t> Intelligence </a:t>
            </a:r>
            <a:r>
              <a:rPr lang="fr-FR" sz="2400" b="1" dirty="0">
                <a:ea typeface="Gulim" panose="020B0600000101010101" pitchFamily="34" charset="-127"/>
              </a:rPr>
              <a:t>(« black-box » AI, </a:t>
            </a:r>
            <a:r>
              <a:rPr lang="fr-FR" sz="2400" b="1" dirty="0" err="1">
                <a:ea typeface="Gulim" panose="020B0600000101010101" pitchFamily="34" charset="-127"/>
              </a:rPr>
              <a:t>neual</a:t>
            </a:r>
            <a:r>
              <a:rPr lang="fr-FR" sz="2400" b="1" dirty="0">
                <a:ea typeface="Gulim" panose="020B0600000101010101" pitchFamily="34" charset="-127"/>
              </a:rPr>
              <a:t> networks)</a:t>
            </a:r>
          </a:p>
          <a:p>
            <a:pPr lvl="1">
              <a:buFont typeface="Wingdings" panose="05000000000000000000" pitchFamily="2" charset="2"/>
              <a:buChar char="Ø"/>
            </a:pPr>
            <a:r>
              <a:rPr lang="en-US" sz="2000" dirty="0"/>
              <a:t>AI’s learning process can consist of millions of steps and is difficult to trace backwards.</a:t>
            </a:r>
          </a:p>
          <a:p>
            <a:pPr lvl="1">
              <a:buFont typeface="Wingdings" panose="05000000000000000000" pitchFamily="2" charset="2"/>
              <a:buChar char="Ø"/>
            </a:pPr>
            <a:r>
              <a:rPr lang="en-US" sz="2000" dirty="0">
                <a:ea typeface="Gulim" panose="020B0600000101010101" pitchFamily="34" charset="-127"/>
              </a:rPr>
              <a:t>Some decision-making processes are not understandable to humans. Example: Google’s </a:t>
            </a:r>
            <a:r>
              <a:rPr lang="en-US" sz="2000" dirty="0" err="1">
                <a:ea typeface="Gulim" panose="020B0600000101010101" pitchFamily="34" charset="-127"/>
              </a:rPr>
              <a:t>AlphaGo</a:t>
            </a:r>
            <a:r>
              <a:rPr lang="en-US" sz="2000" dirty="0">
                <a:ea typeface="Gulim" panose="020B0600000101010101" pitchFamily="34" charset="-127"/>
              </a:rPr>
              <a:t> chess moves.</a:t>
            </a:r>
          </a:p>
          <a:p>
            <a:pPr lvl="1">
              <a:buFont typeface="Wingdings" panose="05000000000000000000" pitchFamily="2" charset="2"/>
              <a:buChar char="Ø"/>
            </a:pPr>
            <a:endParaRPr lang="en-US" sz="2000" dirty="0">
              <a:ea typeface="Gulim" panose="020B0600000101010101" pitchFamily="34" charset="-127"/>
            </a:endParaRPr>
          </a:p>
          <a:p>
            <a:pPr lvl="1">
              <a:buFont typeface="Wingdings" panose="05000000000000000000" pitchFamily="2" charset="2"/>
              <a:buChar char="Ø"/>
            </a:pPr>
            <a:endParaRPr lang="fr-FR" sz="2000" dirty="0">
              <a:ea typeface="Gulim" panose="020B0600000101010101" pitchFamily="34" charset="-127"/>
            </a:endParaRPr>
          </a:p>
          <a:p>
            <a:endParaRPr lang="fr-FR" sz="2400" dirty="0">
              <a:ea typeface="Gulim" panose="020B0600000101010101" pitchFamily="34" charset="-127"/>
            </a:endParaRPr>
          </a:p>
          <a:p>
            <a:endParaRPr lang="fr-FR" sz="2400" dirty="0">
              <a:ea typeface="Gulim" panose="020B0600000101010101" pitchFamily="34" charset="-127"/>
            </a:endParaRPr>
          </a:p>
        </p:txBody>
      </p:sp>
      <p:sp>
        <p:nvSpPr>
          <p:cNvPr id="4" name="Espace réservé de la date 3">
            <a:extLst>
              <a:ext uri="{FF2B5EF4-FFF2-40B4-BE49-F238E27FC236}">
                <a16:creationId xmlns:a16="http://schemas.microsoft.com/office/drawing/2014/main" id="{04205861-FA81-4E5D-9101-3ED3328E8469}"/>
              </a:ext>
            </a:extLst>
          </p:cNvPr>
          <p:cNvSpPr>
            <a:spLocks noGrp="1"/>
          </p:cNvSpPr>
          <p:nvPr>
            <p:ph type="dt" sz="half" idx="10"/>
          </p:nvPr>
        </p:nvSpPr>
        <p:spPr/>
        <p:txBody>
          <a:bodyPr/>
          <a:lstStyle/>
          <a:p>
            <a:r>
              <a:rPr lang="fr-FR"/>
              <a:t>Paris 2018</a:t>
            </a:r>
            <a:endParaRPr lang="fr-FR" dirty="0"/>
          </a:p>
        </p:txBody>
      </p:sp>
      <p:sp>
        <p:nvSpPr>
          <p:cNvPr id="5" name="Espace réservé du pied de page 4">
            <a:extLst>
              <a:ext uri="{FF2B5EF4-FFF2-40B4-BE49-F238E27FC236}">
                <a16:creationId xmlns:a16="http://schemas.microsoft.com/office/drawing/2014/main" id="{9F0F0FF4-F08B-4162-9F70-FB5DB2A672B7}"/>
              </a:ext>
            </a:extLst>
          </p:cNvPr>
          <p:cNvSpPr>
            <a:spLocks noGrp="1"/>
          </p:cNvSpPr>
          <p:nvPr>
            <p:ph type="ftr" sz="quarter" idx="11"/>
          </p:nvPr>
        </p:nvSpPr>
        <p:spPr/>
        <p:txBody>
          <a:bodyPr/>
          <a:lstStyle/>
          <a:p>
            <a:r>
              <a:rPr lang="fr-FR"/>
              <a:t>I The Next Tech Law Revolution I</a:t>
            </a:r>
            <a:endParaRPr lang="fr-FR" dirty="0"/>
          </a:p>
        </p:txBody>
      </p:sp>
      <p:sp>
        <p:nvSpPr>
          <p:cNvPr id="6" name="Espace réservé du numéro de diapositive 5">
            <a:extLst>
              <a:ext uri="{FF2B5EF4-FFF2-40B4-BE49-F238E27FC236}">
                <a16:creationId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13</a:t>
            </a:fld>
            <a:endParaRPr lang="fr-FR"/>
          </a:p>
        </p:txBody>
      </p:sp>
      <p:sp>
        <p:nvSpPr>
          <p:cNvPr id="8" name="Titre 7">
            <a:extLst>
              <a:ext uri="{FF2B5EF4-FFF2-40B4-BE49-F238E27FC236}">
                <a16:creationId xmlns:a16="http://schemas.microsoft.com/office/drawing/2014/main" id="{1599F9A1-B5E4-4203-9043-B395AA1804E8}"/>
              </a:ext>
            </a:extLst>
          </p:cNvPr>
          <p:cNvSpPr>
            <a:spLocks noGrp="1"/>
          </p:cNvSpPr>
          <p:nvPr>
            <p:ph type="title"/>
          </p:nvPr>
        </p:nvSpPr>
        <p:spPr/>
        <p:txBody>
          <a:bodyPr/>
          <a:lstStyle/>
          <a:p>
            <a:r>
              <a:rPr lang="fr-FR" dirty="0"/>
              <a:t>Obstacles to </a:t>
            </a:r>
            <a:r>
              <a:rPr lang="fr-FR" dirty="0" err="1"/>
              <a:t>transparency</a:t>
            </a:r>
            <a:endParaRPr lang="fr-FR" dirty="0"/>
          </a:p>
        </p:txBody>
      </p:sp>
      <p:pic>
        <p:nvPicPr>
          <p:cNvPr id="9" name="Image 8">
            <a:extLst>
              <a:ext uri="{FF2B5EF4-FFF2-40B4-BE49-F238E27FC236}">
                <a16:creationId xmlns:a16="http://schemas.microsoft.com/office/drawing/2014/main" id="{31EE02F0-7E19-44DE-B72F-8F965B62C7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17487" y="6356350"/>
            <a:ext cx="1527593" cy="289983"/>
          </a:xfrm>
          <a:prstGeom prst="rect">
            <a:avLst/>
          </a:prstGeom>
        </p:spPr>
      </p:pic>
      <p:pic>
        <p:nvPicPr>
          <p:cNvPr id="5122" name="Picture 2" descr="RÃ©sultat de recherche d'images pour &quot;alphago&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4999" y="4837058"/>
            <a:ext cx="5104401" cy="1339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367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6B1D48-3B31-4246-98E3-AEB95AFBB922}"/>
              </a:ext>
            </a:extLst>
          </p:cNvPr>
          <p:cNvSpPr>
            <a:spLocks noGrp="1"/>
          </p:cNvSpPr>
          <p:nvPr>
            <p:ph idx="4294967295"/>
          </p:nvPr>
        </p:nvSpPr>
        <p:spPr>
          <a:xfrm>
            <a:off x="6027313" y="1684421"/>
            <a:ext cx="5326486" cy="4492542"/>
          </a:xfrm>
          <a:prstGeom prst="rect">
            <a:avLst/>
          </a:prstGeom>
        </p:spPr>
        <p:txBody>
          <a:bodyPr/>
          <a:lstStyle/>
          <a:p>
            <a:pPr algn="just">
              <a:lnSpc>
                <a:spcPct val="100000"/>
              </a:lnSpc>
              <a:spcBef>
                <a:spcPts val="600"/>
              </a:spcBef>
              <a:spcAft>
                <a:spcPts val="600"/>
              </a:spcAft>
            </a:pPr>
            <a:endParaRPr lang="fr-FR" sz="2200" dirty="0">
              <a:ea typeface="Gulim" panose="020B0600000101010101" pitchFamily="34" charset="-127"/>
            </a:endParaRPr>
          </a:p>
          <a:p>
            <a:pPr algn="just">
              <a:lnSpc>
                <a:spcPct val="100000"/>
              </a:lnSpc>
              <a:spcBef>
                <a:spcPts val="600"/>
              </a:spcBef>
              <a:spcAft>
                <a:spcPts val="600"/>
              </a:spcAft>
            </a:pPr>
            <a:r>
              <a:rPr lang="fr-FR" sz="2200" dirty="0" err="1">
                <a:ea typeface="Gulim" panose="020B0600000101010101" pitchFamily="34" charset="-127"/>
              </a:rPr>
              <a:t>Machine-learning</a:t>
            </a:r>
            <a:r>
              <a:rPr lang="fr-FR" sz="2200" dirty="0">
                <a:ea typeface="Gulim" panose="020B0600000101010101" pitchFamily="34" charset="-127"/>
              </a:rPr>
              <a:t> </a:t>
            </a:r>
            <a:r>
              <a:rPr lang="fr-FR" sz="2200" dirty="0" err="1">
                <a:ea typeface="Gulim" panose="020B0600000101010101" pitchFamily="34" charset="-127"/>
              </a:rPr>
              <a:t>scientists</a:t>
            </a:r>
            <a:r>
              <a:rPr lang="fr-FR" sz="2200" dirty="0">
                <a:ea typeface="Gulim" panose="020B0600000101010101" pitchFamily="34" charset="-127"/>
              </a:rPr>
              <a:t> focus on </a:t>
            </a:r>
            <a:r>
              <a:rPr lang="fr-FR" sz="2200" dirty="0" err="1">
                <a:ea typeface="Gulim" panose="020B0600000101010101" pitchFamily="34" charset="-127"/>
              </a:rPr>
              <a:t>making</a:t>
            </a:r>
            <a:r>
              <a:rPr lang="fr-FR" sz="2200" dirty="0">
                <a:ea typeface="Gulim" panose="020B0600000101010101" pitchFamily="34" charset="-127"/>
              </a:rPr>
              <a:t> AI </a:t>
            </a:r>
            <a:r>
              <a:rPr lang="fr-FR" sz="2200" dirty="0" err="1">
                <a:ea typeface="Gulim" panose="020B0600000101010101" pitchFamily="34" charset="-127"/>
              </a:rPr>
              <a:t>processes</a:t>
            </a:r>
            <a:r>
              <a:rPr lang="fr-FR" sz="2200" dirty="0">
                <a:ea typeface="Gulim" panose="020B0600000101010101" pitchFamily="34" charset="-127"/>
              </a:rPr>
              <a:t> more transparent </a:t>
            </a:r>
          </a:p>
          <a:p>
            <a:pPr lvl="1" algn="just">
              <a:lnSpc>
                <a:spcPct val="100000"/>
              </a:lnSpc>
              <a:spcBef>
                <a:spcPts val="600"/>
              </a:spcBef>
              <a:spcAft>
                <a:spcPts val="600"/>
              </a:spcAft>
              <a:buFont typeface="Wingdings" panose="05000000000000000000" pitchFamily="2" charset="2"/>
              <a:buChar char="Ø"/>
            </a:pPr>
            <a:r>
              <a:rPr lang="en-US" sz="2200" dirty="0"/>
              <a:t>Several ways AI processes can be made explainable</a:t>
            </a:r>
          </a:p>
          <a:p>
            <a:pPr algn="just">
              <a:lnSpc>
                <a:spcPct val="100000"/>
              </a:lnSpc>
              <a:spcBef>
                <a:spcPts val="600"/>
              </a:spcBef>
              <a:spcAft>
                <a:spcPts val="600"/>
              </a:spcAft>
            </a:pPr>
            <a:endParaRPr lang="en-US" sz="2200" dirty="0"/>
          </a:p>
          <a:p>
            <a:pPr algn="just">
              <a:lnSpc>
                <a:spcPct val="100000"/>
              </a:lnSpc>
              <a:spcBef>
                <a:spcPts val="600"/>
              </a:spcBef>
              <a:spcAft>
                <a:spcPts val="600"/>
              </a:spcAft>
            </a:pPr>
            <a:r>
              <a:rPr lang="en-US" sz="2200" dirty="0"/>
              <a:t>Risk: Constraint on the algorithms used</a:t>
            </a:r>
          </a:p>
        </p:txBody>
      </p:sp>
      <p:sp>
        <p:nvSpPr>
          <p:cNvPr id="4" name="Espace réservé de la date 3">
            <a:extLst>
              <a:ext uri="{FF2B5EF4-FFF2-40B4-BE49-F238E27FC236}">
                <a16:creationId xmlns:a16="http://schemas.microsoft.com/office/drawing/2014/main" id="{04205861-FA81-4E5D-9101-3ED3328E8469}"/>
              </a:ext>
            </a:extLst>
          </p:cNvPr>
          <p:cNvSpPr>
            <a:spLocks noGrp="1"/>
          </p:cNvSpPr>
          <p:nvPr>
            <p:ph type="dt" sz="half" idx="10"/>
          </p:nvPr>
        </p:nvSpPr>
        <p:spPr/>
        <p:txBody>
          <a:bodyPr/>
          <a:lstStyle/>
          <a:p>
            <a:r>
              <a:rPr lang="fr-FR"/>
              <a:t>Paris 2018</a:t>
            </a:r>
            <a:endParaRPr lang="fr-FR" dirty="0"/>
          </a:p>
        </p:txBody>
      </p:sp>
      <p:sp>
        <p:nvSpPr>
          <p:cNvPr id="5" name="Espace réservé du pied de page 4">
            <a:extLst>
              <a:ext uri="{FF2B5EF4-FFF2-40B4-BE49-F238E27FC236}">
                <a16:creationId xmlns:a16="http://schemas.microsoft.com/office/drawing/2014/main" id="{9F0F0FF4-F08B-4162-9F70-FB5DB2A672B7}"/>
              </a:ext>
            </a:extLst>
          </p:cNvPr>
          <p:cNvSpPr>
            <a:spLocks noGrp="1"/>
          </p:cNvSpPr>
          <p:nvPr>
            <p:ph type="ftr" sz="quarter" idx="11"/>
          </p:nvPr>
        </p:nvSpPr>
        <p:spPr/>
        <p:txBody>
          <a:bodyPr/>
          <a:lstStyle/>
          <a:p>
            <a:r>
              <a:rPr lang="fr-FR"/>
              <a:t>I The Next Tech Law Revolution I</a:t>
            </a:r>
            <a:endParaRPr lang="fr-FR" dirty="0"/>
          </a:p>
        </p:txBody>
      </p:sp>
      <p:sp>
        <p:nvSpPr>
          <p:cNvPr id="6" name="Espace réservé du numéro de diapositive 5">
            <a:extLst>
              <a:ext uri="{FF2B5EF4-FFF2-40B4-BE49-F238E27FC236}">
                <a16:creationId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14</a:t>
            </a:fld>
            <a:endParaRPr lang="fr-FR"/>
          </a:p>
        </p:txBody>
      </p:sp>
      <p:sp>
        <p:nvSpPr>
          <p:cNvPr id="8" name="Titre 7">
            <a:extLst>
              <a:ext uri="{FF2B5EF4-FFF2-40B4-BE49-F238E27FC236}">
                <a16:creationId xmlns:a16="http://schemas.microsoft.com/office/drawing/2014/main" id="{1599F9A1-B5E4-4203-9043-B395AA1804E8}"/>
              </a:ext>
            </a:extLst>
          </p:cNvPr>
          <p:cNvSpPr>
            <a:spLocks noGrp="1"/>
          </p:cNvSpPr>
          <p:nvPr>
            <p:ph type="title"/>
          </p:nvPr>
        </p:nvSpPr>
        <p:spPr/>
        <p:txBody>
          <a:bodyPr/>
          <a:lstStyle/>
          <a:p>
            <a:r>
              <a:rPr lang="fr-FR" dirty="0" err="1"/>
              <a:t>Explainable</a:t>
            </a:r>
            <a:r>
              <a:rPr lang="fr-FR" dirty="0"/>
              <a:t> </a:t>
            </a:r>
            <a:r>
              <a:rPr lang="fr-FR" dirty="0" err="1"/>
              <a:t>Artificial</a:t>
            </a:r>
            <a:r>
              <a:rPr lang="fr-FR" dirty="0"/>
              <a:t> Intelligence</a:t>
            </a:r>
          </a:p>
        </p:txBody>
      </p:sp>
      <p:pic>
        <p:nvPicPr>
          <p:cNvPr id="9" name="Image 8">
            <a:extLst>
              <a:ext uri="{FF2B5EF4-FFF2-40B4-BE49-F238E27FC236}">
                <a16:creationId xmlns:a16="http://schemas.microsoft.com/office/drawing/2014/main" id="{31EE02F0-7E19-44DE-B72F-8F965B62C7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17487" y="6356350"/>
            <a:ext cx="1527593" cy="289983"/>
          </a:xfrm>
          <a:prstGeom prst="rect">
            <a:avLst/>
          </a:prstGeom>
        </p:spPr>
      </p:pic>
      <p:pic>
        <p:nvPicPr>
          <p:cNvPr id="6146" name="Picture 2" descr="RÃ©sultat de recherche d'images pour &quot;explainable ai&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700" y="2099257"/>
            <a:ext cx="5483031" cy="301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628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6B1D48-3B31-4246-98E3-AEB95AFBB922}"/>
              </a:ext>
            </a:extLst>
          </p:cNvPr>
          <p:cNvSpPr>
            <a:spLocks noGrp="1"/>
          </p:cNvSpPr>
          <p:nvPr>
            <p:ph idx="4294967295"/>
          </p:nvPr>
        </p:nvSpPr>
        <p:spPr>
          <a:xfrm>
            <a:off x="838201" y="1825625"/>
            <a:ext cx="5420932" cy="4351338"/>
          </a:xfrm>
          <a:prstGeom prst="rect">
            <a:avLst/>
          </a:prstGeom>
        </p:spPr>
        <p:txBody>
          <a:bodyPr/>
          <a:lstStyle/>
          <a:p>
            <a:pPr algn="just">
              <a:spcBef>
                <a:spcPts val="600"/>
              </a:spcBef>
              <a:spcAft>
                <a:spcPts val="600"/>
              </a:spcAft>
            </a:pPr>
            <a:r>
              <a:rPr lang="fr-FR" sz="2400" dirty="0">
                <a:ea typeface="Gulim" panose="020B0600000101010101" pitchFamily="34" charset="-127"/>
              </a:rPr>
              <a:t>Anonymization and </a:t>
            </a:r>
            <a:r>
              <a:rPr lang="fr-FR" sz="2400" dirty="0" err="1">
                <a:ea typeface="Gulim" panose="020B0600000101010101" pitchFamily="34" charset="-127"/>
              </a:rPr>
              <a:t>pseudonymization</a:t>
            </a:r>
            <a:r>
              <a:rPr lang="fr-FR" sz="2400" dirty="0">
                <a:ea typeface="Gulim" panose="020B0600000101010101" pitchFamily="34" charset="-127"/>
              </a:rPr>
              <a:t> techniques</a:t>
            </a:r>
          </a:p>
          <a:p>
            <a:pPr lvl="1" algn="just">
              <a:spcBef>
                <a:spcPts val="600"/>
              </a:spcBef>
              <a:spcAft>
                <a:spcPts val="600"/>
              </a:spcAft>
              <a:buFont typeface="Wingdings" panose="05000000000000000000" pitchFamily="2" charset="2"/>
              <a:buChar char="Ø"/>
            </a:pPr>
            <a:r>
              <a:rPr lang="fr-FR" sz="2200" dirty="0" err="1">
                <a:ea typeface="Gulim" panose="020B0600000101010101" pitchFamily="34" charset="-127"/>
              </a:rPr>
              <a:t>Risk</a:t>
            </a:r>
            <a:r>
              <a:rPr lang="fr-FR" sz="2200" dirty="0">
                <a:ea typeface="Gulim" panose="020B0600000101010101" pitchFamily="34" charset="-127"/>
              </a:rPr>
              <a:t>: techniques </a:t>
            </a:r>
            <a:r>
              <a:rPr lang="fr-FR" sz="2200" dirty="0" err="1">
                <a:ea typeface="Gulim" panose="020B0600000101010101" pitchFamily="34" charset="-127"/>
              </a:rPr>
              <a:t>that</a:t>
            </a:r>
            <a:r>
              <a:rPr lang="fr-FR" sz="2200" dirty="0">
                <a:ea typeface="Gulim" panose="020B0600000101010101" pitchFamily="34" charset="-127"/>
              </a:rPr>
              <a:t> </a:t>
            </a:r>
            <a:r>
              <a:rPr lang="fr-FR" sz="2200" dirty="0" err="1">
                <a:ea typeface="Gulim" panose="020B0600000101010101" pitchFamily="34" charset="-127"/>
              </a:rPr>
              <a:t>could</a:t>
            </a:r>
            <a:r>
              <a:rPr lang="fr-FR" sz="2200" dirty="0">
                <a:ea typeface="Gulim" panose="020B0600000101010101" pitchFamily="34" charset="-127"/>
              </a:rPr>
              <a:t> </a:t>
            </a:r>
            <a:r>
              <a:rPr lang="fr-FR" sz="2200" dirty="0" err="1">
                <a:ea typeface="Gulim" panose="020B0600000101010101" pitchFamily="34" charset="-127"/>
              </a:rPr>
              <a:t>make</a:t>
            </a:r>
            <a:r>
              <a:rPr lang="fr-FR" sz="2200" dirty="0">
                <a:ea typeface="Gulim" panose="020B0600000101010101" pitchFamily="34" charset="-127"/>
              </a:rPr>
              <a:t> AI </a:t>
            </a:r>
            <a:r>
              <a:rPr lang="fr-FR" sz="2200" dirty="0" err="1">
                <a:ea typeface="Gulim" panose="020B0600000101010101" pitchFamily="34" charset="-127"/>
              </a:rPr>
              <a:t>less</a:t>
            </a:r>
            <a:r>
              <a:rPr lang="fr-FR" sz="2200" dirty="0">
                <a:ea typeface="Gulim" panose="020B0600000101010101" pitchFamily="34" charset="-127"/>
              </a:rPr>
              <a:t> efficient</a:t>
            </a:r>
          </a:p>
          <a:p>
            <a:pPr marL="228600" lvl="1" algn="just">
              <a:spcBef>
                <a:spcPts val="600"/>
              </a:spcBef>
              <a:spcAft>
                <a:spcPts val="600"/>
              </a:spcAft>
            </a:pPr>
            <a:r>
              <a:rPr lang="fr-FR" dirty="0" err="1">
                <a:ea typeface="Gulim" panose="020B0600000101010101" pitchFamily="34" charset="-127"/>
              </a:rPr>
              <a:t>Differential</a:t>
            </a:r>
            <a:r>
              <a:rPr lang="fr-FR" dirty="0">
                <a:ea typeface="Gulim" panose="020B0600000101010101" pitchFamily="34" charset="-127"/>
              </a:rPr>
              <a:t> </a:t>
            </a:r>
            <a:r>
              <a:rPr lang="fr-FR" dirty="0" err="1">
                <a:ea typeface="Gulim" panose="020B0600000101010101" pitchFamily="34" charset="-127"/>
              </a:rPr>
              <a:t>Privacy</a:t>
            </a:r>
            <a:r>
              <a:rPr lang="fr-FR" dirty="0">
                <a:ea typeface="Gulim" panose="020B0600000101010101" pitchFamily="34" charset="-127"/>
              </a:rPr>
              <a:t> (Apple, Google)</a:t>
            </a:r>
          </a:p>
          <a:p>
            <a:pPr marL="228600" lvl="1" algn="just">
              <a:spcBef>
                <a:spcPts val="600"/>
              </a:spcBef>
              <a:spcAft>
                <a:spcPts val="600"/>
              </a:spcAft>
            </a:pPr>
            <a:r>
              <a:rPr lang="fr-FR" dirty="0" err="1">
                <a:ea typeface="Gulim" panose="020B0600000101010101" pitchFamily="34" charset="-127"/>
              </a:rPr>
              <a:t>Truata</a:t>
            </a:r>
            <a:endParaRPr lang="fr-FR" sz="2200" dirty="0">
              <a:ea typeface="Gulim" panose="020B0600000101010101" pitchFamily="34" charset="-127"/>
            </a:endParaRPr>
          </a:p>
          <a:p>
            <a:pPr algn="just">
              <a:spcBef>
                <a:spcPts val="600"/>
              </a:spcBef>
              <a:spcAft>
                <a:spcPts val="600"/>
              </a:spcAft>
            </a:pPr>
            <a:r>
              <a:rPr lang="fr-FR" sz="2400" dirty="0">
                <a:ea typeface="Gulim" panose="020B0600000101010101" pitchFamily="34" charset="-127"/>
              </a:rPr>
              <a:t>Data </a:t>
            </a:r>
            <a:r>
              <a:rPr lang="fr-FR" sz="2400" dirty="0" err="1">
                <a:ea typeface="Gulim" panose="020B0600000101010101" pitchFamily="34" charset="-127"/>
              </a:rPr>
              <a:t>minimization</a:t>
            </a:r>
            <a:r>
              <a:rPr lang="fr-FR" sz="2400" dirty="0">
                <a:ea typeface="Gulim" panose="020B0600000101010101" pitchFamily="34" charset="-127"/>
              </a:rPr>
              <a:t>, </a:t>
            </a:r>
            <a:r>
              <a:rPr lang="fr-FR" sz="2400" dirty="0" err="1">
                <a:ea typeface="Gulim" panose="020B0600000101010101" pitchFamily="34" charset="-127"/>
              </a:rPr>
              <a:t>purpose</a:t>
            </a:r>
            <a:r>
              <a:rPr lang="fr-FR" sz="2400" dirty="0">
                <a:ea typeface="Gulim" panose="020B0600000101010101" pitchFamily="34" charset="-127"/>
              </a:rPr>
              <a:t> limitation, </a:t>
            </a:r>
            <a:r>
              <a:rPr lang="fr-FR" sz="2400" dirty="0" err="1">
                <a:ea typeface="Gulim" panose="020B0600000101010101" pitchFamily="34" charset="-127"/>
              </a:rPr>
              <a:t>procedures</a:t>
            </a:r>
            <a:r>
              <a:rPr lang="fr-FR" sz="2400" dirty="0">
                <a:ea typeface="Gulim" panose="020B0600000101010101" pitchFamily="34" charset="-127"/>
              </a:rPr>
              <a:t> to </a:t>
            </a:r>
            <a:r>
              <a:rPr lang="fr-FR" sz="2400" dirty="0" err="1">
                <a:ea typeface="Gulim" panose="020B0600000101010101" pitchFamily="34" charset="-127"/>
              </a:rPr>
              <a:t>prevent</a:t>
            </a:r>
            <a:r>
              <a:rPr lang="fr-FR" sz="2400" dirty="0">
                <a:ea typeface="Gulim" panose="020B0600000101010101" pitchFamily="34" charset="-127"/>
              </a:rPr>
              <a:t> </a:t>
            </a:r>
            <a:r>
              <a:rPr lang="fr-FR" sz="2400" dirty="0" err="1">
                <a:ea typeface="Gulim" panose="020B0600000101010101" pitchFamily="34" charset="-127"/>
              </a:rPr>
              <a:t>errors</a:t>
            </a:r>
            <a:r>
              <a:rPr lang="fr-FR" sz="2400" dirty="0">
                <a:ea typeface="Gulim" panose="020B0600000101010101" pitchFamily="34" charset="-127"/>
              </a:rPr>
              <a:t>, </a:t>
            </a:r>
            <a:r>
              <a:rPr lang="fr-FR" sz="2400" dirty="0" err="1">
                <a:ea typeface="Gulim" panose="020B0600000101010101" pitchFamily="34" charset="-127"/>
              </a:rPr>
              <a:t>inaccuracies</a:t>
            </a:r>
            <a:r>
              <a:rPr lang="fr-FR" sz="2400" dirty="0">
                <a:ea typeface="Gulim" panose="020B0600000101010101" pitchFamily="34" charset="-127"/>
              </a:rPr>
              <a:t> and discrimination, etc. </a:t>
            </a:r>
          </a:p>
        </p:txBody>
      </p:sp>
      <p:sp>
        <p:nvSpPr>
          <p:cNvPr id="4" name="Espace réservé de la date 3">
            <a:extLst>
              <a:ext uri="{FF2B5EF4-FFF2-40B4-BE49-F238E27FC236}">
                <a16:creationId xmlns:a16="http://schemas.microsoft.com/office/drawing/2014/main" id="{04205861-FA81-4E5D-9101-3ED3328E8469}"/>
              </a:ext>
            </a:extLst>
          </p:cNvPr>
          <p:cNvSpPr>
            <a:spLocks noGrp="1"/>
          </p:cNvSpPr>
          <p:nvPr>
            <p:ph type="dt" sz="half" idx="10"/>
          </p:nvPr>
        </p:nvSpPr>
        <p:spPr/>
        <p:txBody>
          <a:bodyPr/>
          <a:lstStyle/>
          <a:p>
            <a:r>
              <a:rPr lang="fr-FR"/>
              <a:t>Paris 2018</a:t>
            </a:r>
            <a:endParaRPr lang="fr-FR" dirty="0"/>
          </a:p>
        </p:txBody>
      </p:sp>
      <p:sp>
        <p:nvSpPr>
          <p:cNvPr id="5" name="Espace réservé du pied de page 4">
            <a:extLst>
              <a:ext uri="{FF2B5EF4-FFF2-40B4-BE49-F238E27FC236}">
                <a16:creationId xmlns:a16="http://schemas.microsoft.com/office/drawing/2014/main" id="{9F0F0FF4-F08B-4162-9F70-FB5DB2A672B7}"/>
              </a:ext>
            </a:extLst>
          </p:cNvPr>
          <p:cNvSpPr>
            <a:spLocks noGrp="1"/>
          </p:cNvSpPr>
          <p:nvPr>
            <p:ph type="ftr" sz="quarter" idx="11"/>
          </p:nvPr>
        </p:nvSpPr>
        <p:spPr/>
        <p:txBody>
          <a:bodyPr/>
          <a:lstStyle/>
          <a:p>
            <a:r>
              <a:rPr lang="fr-FR" dirty="0"/>
              <a:t>I The </a:t>
            </a:r>
            <a:r>
              <a:rPr lang="fr-FR" dirty="0" err="1"/>
              <a:t>Next</a:t>
            </a:r>
            <a:r>
              <a:rPr lang="fr-FR" dirty="0"/>
              <a:t> Tech Law </a:t>
            </a:r>
            <a:r>
              <a:rPr lang="fr-FR" dirty="0" err="1"/>
              <a:t>Revolution</a:t>
            </a:r>
            <a:r>
              <a:rPr lang="fr-FR" dirty="0"/>
              <a:t> I</a:t>
            </a:r>
          </a:p>
        </p:txBody>
      </p:sp>
      <p:sp>
        <p:nvSpPr>
          <p:cNvPr id="6" name="Espace réservé du numéro de diapositive 5">
            <a:extLst>
              <a:ext uri="{FF2B5EF4-FFF2-40B4-BE49-F238E27FC236}">
                <a16:creationId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15</a:t>
            </a:fld>
            <a:endParaRPr lang="fr-FR"/>
          </a:p>
        </p:txBody>
      </p:sp>
      <p:sp>
        <p:nvSpPr>
          <p:cNvPr id="8" name="Titre 7">
            <a:extLst>
              <a:ext uri="{FF2B5EF4-FFF2-40B4-BE49-F238E27FC236}">
                <a16:creationId xmlns:a16="http://schemas.microsoft.com/office/drawing/2014/main" id="{1599F9A1-B5E4-4203-9043-B395AA1804E8}"/>
              </a:ext>
            </a:extLst>
          </p:cNvPr>
          <p:cNvSpPr>
            <a:spLocks noGrp="1"/>
          </p:cNvSpPr>
          <p:nvPr>
            <p:ph type="title"/>
          </p:nvPr>
        </p:nvSpPr>
        <p:spPr/>
        <p:txBody>
          <a:bodyPr/>
          <a:lstStyle/>
          <a:p>
            <a:r>
              <a:rPr lang="fr-FR" dirty="0" err="1"/>
              <a:t>Privacy</a:t>
            </a:r>
            <a:r>
              <a:rPr lang="fr-FR" dirty="0"/>
              <a:t> by design and by default</a:t>
            </a:r>
          </a:p>
        </p:txBody>
      </p:sp>
      <p:pic>
        <p:nvPicPr>
          <p:cNvPr id="9" name="Image 8">
            <a:extLst>
              <a:ext uri="{FF2B5EF4-FFF2-40B4-BE49-F238E27FC236}">
                <a16:creationId xmlns:a16="http://schemas.microsoft.com/office/drawing/2014/main" id="{31EE02F0-7E19-44DE-B72F-8F965B62C7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17487" y="6356350"/>
            <a:ext cx="1527593" cy="289983"/>
          </a:xfrm>
          <a:prstGeom prst="rect">
            <a:avLst/>
          </a:prstGeom>
        </p:spPr>
      </p:pic>
      <p:pic>
        <p:nvPicPr>
          <p:cNvPr id="7172" name="Picture 4" descr="RÃ©sultat de recherche d'images pour &quot;truata&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3979" y="2310001"/>
            <a:ext cx="5247121" cy="2571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834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6B1D48-3B31-4246-98E3-AEB95AFBB922}"/>
              </a:ext>
            </a:extLst>
          </p:cNvPr>
          <p:cNvSpPr>
            <a:spLocks noGrp="1"/>
          </p:cNvSpPr>
          <p:nvPr>
            <p:ph idx="4294967295"/>
          </p:nvPr>
        </p:nvSpPr>
        <p:spPr>
          <a:xfrm>
            <a:off x="838200" y="1574800"/>
            <a:ext cx="10817179" cy="1297189"/>
          </a:xfrm>
          <a:prstGeom prst="rect">
            <a:avLst/>
          </a:prstGeom>
        </p:spPr>
        <p:txBody>
          <a:bodyPr/>
          <a:lstStyle/>
          <a:p>
            <a:pPr marL="0" indent="0" algn="just">
              <a:spcBef>
                <a:spcPts val="600"/>
              </a:spcBef>
              <a:spcAft>
                <a:spcPts val="600"/>
              </a:spcAft>
              <a:buNone/>
            </a:pPr>
            <a:r>
              <a:rPr lang="en-US" sz="2400" dirty="0"/>
              <a:t>AI cannot truly take off if people don’t trust it and trust requires </a:t>
            </a:r>
            <a:r>
              <a:rPr lang="en-US" sz="2400" dirty="0" err="1"/>
              <a:t>explainability</a:t>
            </a:r>
            <a:r>
              <a:rPr lang="en-US" sz="2400" dirty="0"/>
              <a:t>.  Shining a light on AI can limit the potential of AI as currently conceived, but it could also push it in a better direction, make it less biased, more accurate and more subject to human control. </a:t>
            </a:r>
          </a:p>
        </p:txBody>
      </p:sp>
      <p:sp>
        <p:nvSpPr>
          <p:cNvPr id="4" name="Espace réservé de la date 3">
            <a:extLst>
              <a:ext uri="{FF2B5EF4-FFF2-40B4-BE49-F238E27FC236}">
                <a16:creationId xmlns:a16="http://schemas.microsoft.com/office/drawing/2014/main" id="{04205861-FA81-4E5D-9101-3ED3328E8469}"/>
              </a:ext>
            </a:extLst>
          </p:cNvPr>
          <p:cNvSpPr>
            <a:spLocks noGrp="1"/>
          </p:cNvSpPr>
          <p:nvPr>
            <p:ph type="dt" sz="half" idx="10"/>
          </p:nvPr>
        </p:nvSpPr>
        <p:spPr/>
        <p:txBody>
          <a:bodyPr/>
          <a:lstStyle/>
          <a:p>
            <a:r>
              <a:rPr lang="fr-FR"/>
              <a:t>Paris 2018</a:t>
            </a:r>
            <a:endParaRPr lang="fr-FR" dirty="0"/>
          </a:p>
        </p:txBody>
      </p:sp>
      <p:sp>
        <p:nvSpPr>
          <p:cNvPr id="5" name="Espace réservé du pied de page 4">
            <a:extLst>
              <a:ext uri="{FF2B5EF4-FFF2-40B4-BE49-F238E27FC236}">
                <a16:creationId xmlns:a16="http://schemas.microsoft.com/office/drawing/2014/main" id="{9F0F0FF4-F08B-4162-9F70-FB5DB2A672B7}"/>
              </a:ext>
            </a:extLst>
          </p:cNvPr>
          <p:cNvSpPr>
            <a:spLocks noGrp="1"/>
          </p:cNvSpPr>
          <p:nvPr>
            <p:ph type="ftr" sz="quarter" idx="11"/>
          </p:nvPr>
        </p:nvSpPr>
        <p:spPr/>
        <p:txBody>
          <a:bodyPr/>
          <a:lstStyle/>
          <a:p>
            <a:r>
              <a:rPr lang="fr-FR" dirty="0"/>
              <a:t>I The </a:t>
            </a:r>
            <a:r>
              <a:rPr lang="fr-FR" dirty="0" err="1"/>
              <a:t>Next</a:t>
            </a:r>
            <a:r>
              <a:rPr lang="fr-FR" dirty="0"/>
              <a:t> Tech Law </a:t>
            </a:r>
            <a:r>
              <a:rPr lang="fr-FR" dirty="0" err="1"/>
              <a:t>Revolution</a:t>
            </a:r>
            <a:r>
              <a:rPr lang="fr-FR" dirty="0"/>
              <a:t> I</a:t>
            </a:r>
          </a:p>
        </p:txBody>
      </p:sp>
      <p:sp>
        <p:nvSpPr>
          <p:cNvPr id="6" name="Espace réservé du numéro de diapositive 5">
            <a:extLst>
              <a:ext uri="{FF2B5EF4-FFF2-40B4-BE49-F238E27FC236}">
                <a16:creationId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16</a:t>
            </a:fld>
            <a:endParaRPr lang="fr-FR"/>
          </a:p>
        </p:txBody>
      </p:sp>
      <p:sp>
        <p:nvSpPr>
          <p:cNvPr id="8" name="Titre 7">
            <a:extLst>
              <a:ext uri="{FF2B5EF4-FFF2-40B4-BE49-F238E27FC236}">
                <a16:creationId xmlns:a16="http://schemas.microsoft.com/office/drawing/2014/main" id="{1599F9A1-B5E4-4203-9043-B395AA1804E8}"/>
              </a:ext>
            </a:extLst>
          </p:cNvPr>
          <p:cNvSpPr>
            <a:spLocks noGrp="1"/>
          </p:cNvSpPr>
          <p:nvPr>
            <p:ph type="title"/>
          </p:nvPr>
        </p:nvSpPr>
        <p:spPr/>
        <p:txBody>
          <a:bodyPr/>
          <a:lstStyle/>
          <a:p>
            <a:r>
              <a:rPr lang="fr-FR" dirty="0" err="1"/>
              <a:t>Transparency</a:t>
            </a:r>
            <a:r>
              <a:rPr lang="fr-FR" dirty="0"/>
              <a:t> and </a:t>
            </a:r>
            <a:r>
              <a:rPr lang="fr-FR" dirty="0" err="1"/>
              <a:t>ethics</a:t>
            </a:r>
            <a:r>
              <a:rPr lang="fr-FR" dirty="0">
                <a:latin typeface="+mn-lt"/>
              </a:rPr>
              <a:t>:</a:t>
            </a:r>
            <a:r>
              <a:rPr lang="fr-FR" dirty="0"/>
              <a:t> new </a:t>
            </a:r>
            <a:r>
              <a:rPr lang="fr-FR" dirty="0" err="1"/>
              <a:t>imperatives</a:t>
            </a:r>
            <a:r>
              <a:rPr lang="fr-FR" dirty="0"/>
              <a:t> for AI</a:t>
            </a:r>
          </a:p>
        </p:txBody>
      </p:sp>
      <p:pic>
        <p:nvPicPr>
          <p:cNvPr id="9" name="Image 8">
            <a:extLst>
              <a:ext uri="{FF2B5EF4-FFF2-40B4-BE49-F238E27FC236}">
                <a16:creationId xmlns:a16="http://schemas.microsoft.com/office/drawing/2014/main" id="{31EE02F0-7E19-44DE-B72F-8F965B62C7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17487" y="6356350"/>
            <a:ext cx="1527593" cy="289983"/>
          </a:xfrm>
          <a:prstGeom prst="rect">
            <a:avLst/>
          </a:prstGeom>
        </p:spPr>
      </p:pic>
      <p:pic>
        <p:nvPicPr>
          <p:cNvPr id="8194" name="Picture 2" descr="RÃ©sultat de recherche d'images pour &quot;artificial intelligenc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606" y="3153757"/>
            <a:ext cx="5321887" cy="3023206"/>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228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6B1D48-3B31-4246-98E3-AEB95AFBB922}"/>
              </a:ext>
            </a:extLst>
          </p:cNvPr>
          <p:cNvSpPr>
            <a:spLocks noGrp="1"/>
          </p:cNvSpPr>
          <p:nvPr>
            <p:ph idx="4294967295"/>
          </p:nvPr>
        </p:nvSpPr>
        <p:spPr>
          <a:xfrm>
            <a:off x="838200" y="1825625"/>
            <a:ext cx="10515600" cy="4351338"/>
          </a:xfrm>
          <a:prstGeom prst="rect">
            <a:avLst/>
          </a:prstGeom>
        </p:spPr>
        <p:txBody>
          <a:bodyPr/>
          <a:lstStyle/>
          <a:p>
            <a:pPr marL="0" indent="0" algn="ctr">
              <a:buNone/>
            </a:pPr>
            <a:endParaRPr lang="fr-FR" dirty="0">
              <a:ea typeface="Gulim" panose="020B0600000101010101" pitchFamily="34" charset="-127"/>
            </a:endParaRPr>
          </a:p>
          <a:p>
            <a:pPr marL="0" indent="0" algn="ctr">
              <a:buNone/>
            </a:pPr>
            <a:r>
              <a:rPr lang="fr-FR" sz="3000" dirty="0">
                <a:ea typeface="Gulim" panose="020B0600000101010101" pitchFamily="34" charset="-127"/>
              </a:rPr>
              <a:t>Bradley Joslove</a:t>
            </a:r>
          </a:p>
          <a:p>
            <a:pPr marL="0" indent="0" algn="ctr">
              <a:buNone/>
            </a:pPr>
            <a:r>
              <a:rPr lang="fr-FR" sz="3000" dirty="0">
                <a:solidFill>
                  <a:schemeClr val="tx1">
                    <a:lumMod val="75000"/>
                    <a:lumOff val="25000"/>
                  </a:schemeClr>
                </a:solidFill>
                <a:ea typeface="Gulim" panose="020B0600000101010101" pitchFamily="34" charset="-127"/>
                <a:hlinkClick r:id="rId2"/>
              </a:rPr>
              <a:t>bjoslove@franklin-paris.com</a:t>
            </a:r>
            <a:endParaRPr lang="fr-FR" sz="3000" dirty="0">
              <a:solidFill>
                <a:schemeClr val="tx1">
                  <a:lumMod val="75000"/>
                  <a:lumOff val="25000"/>
                </a:schemeClr>
              </a:solidFill>
              <a:ea typeface="Gulim" panose="020B0600000101010101" pitchFamily="34" charset="-127"/>
            </a:endParaRPr>
          </a:p>
          <a:p>
            <a:pPr marL="0" indent="0" algn="ctr">
              <a:buNone/>
            </a:pPr>
            <a:r>
              <a:rPr lang="fr-FR" sz="3000" dirty="0">
                <a:ea typeface="Gulim" panose="020B0600000101010101" pitchFamily="34" charset="-127"/>
              </a:rPr>
              <a:t>+ 33 (0)1 45 02 79 00</a:t>
            </a:r>
          </a:p>
          <a:p>
            <a:pPr marL="0" indent="0" algn="ctr">
              <a:buNone/>
            </a:pPr>
            <a:endParaRPr lang="fr-FR" sz="3000" dirty="0">
              <a:ea typeface="Gulim" panose="020B0600000101010101" pitchFamily="34" charset="-127"/>
              <a:hlinkClick r:id="rId3"/>
            </a:endParaRPr>
          </a:p>
          <a:p>
            <a:pPr marL="0" indent="0" algn="ctr">
              <a:buNone/>
            </a:pPr>
            <a:r>
              <a:rPr lang="fr-FR" sz="3000" dirty="0">
                <a:ea typeface="Gulim" panose="020B0600000101010101" pitchFamily="34" charset="-127"/>
                <a:hlinkClick r:id="rId3"/>
              </a:rPr>
              <a:t>www.franklin-paris.com</a:t>
            </a:r>
            <a:r>
              <a:rPr lang="fr-FR" sz="3000" dirty="0">
                <a:ea typeface="Gulim" panose="020B0600000101010101" pitchFamily="34" charset="-127"/>
              </a:rPr>
              <a:t> </a:t>
            </a:r>
          </a:p>
          <a:p>
            <a:pPr algn="ctr">
              <a:buNone/>
            </a:pPr>
            <a:endParaRPr lang="fr-FR" sz="3000" dirty="0"/>
          </a:p>
        </p:txBody>
      </p:sp>
      <p:sp>
        <p:nvSpPr>
          <p:cNvPr id="4" name="Espace réservé de la date 3">
            <a:extLst>
              <a:ext uri="{FF2B5EF4-FFF2-40B4-BE49-F238E27FC236}">
                <a16:creationId xmlns:a16="http://schemas.microsoft.com/office/drawing/2014/main" id="{04205861-FA81-4E5D-9101-3ED3328E8469}"/>
              </a:ext>
            </a:extLst>
          </p:cNvPr>
          <p:cNvSpPr>
            <a:spLocks noGrp="1"/>
          </p:cNvSpPr>
          <p:nvPr>
            <p:ph type="dt" sz="half" idx="10"/>
          </p:nvPr>
        </p:nvSpPr>
        <p:spPr/>
        <p:txBody>
          <a:bodyPr/>
          <a:lstStyle/>
          <a:p>
            <a:r>
              <a:rPr lang="fr-FR"/>
              <a:t>Paris 2018</a:t>
            </a:r>
            <a:endParaRPr lang="fr-FR" dirty="0"/>
          </a:p>
        </p:txBody>
      </p:sp>
      <p:sp>
        <p:nvSpPr>
          <p:cNvPr id="5" name="Espace réservé du pied de page 4">
            <a:extLst>
              <a:ext uri="{FF2B5EF4-FFF2-40B4-BE49-F238E27FC236}">
                <a16:creationId xmlns:a16="http://schemas.microsoft.com/office/drawing/2014/main" id="{9F0F0FF4-F08B-4162-9F70-FB5DB2A672B7}"/>
              </a:ext>
            </a:extLst>
          </p:cNvPr>
          <p:cNvSpPr>
            <a:spLocks noGrp="1"/>
          </p:cNvSpPr>
          <p:nvPr>
            <p:ph type="ftr" sz="quarter" idx="11"/>
          </p:nvPr>
        </p:nvSpPr>
        <p:spPr/>
        <p:txBody>
          <a:bodyPr/>
          <a:lstStyle/>
          <a:p>
            <a:r>
              <a:rPr lang="fr-FR"/>
              <a:t>I The Next Tech Law Revolution I</a:t>
            </a:r>
            <a:endParaRPr lang="fr-FR" dirty="0"/>
          </a:p>
        </p:txBody>
      </p:sp>
      <p:sp>
        <p:nvSpPr>
          <p:cNvPr id="6" name="Espace réservé du numéro de diapositive 5">
            <a:extLst>
              <a:ext uri="{FF2B5EF4-FFF2-40B4-BE49-F238E27FC236}">
                <a16:creationId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17</a:t>
            </a:fld>
            <a:endParaRPr lang="fr-FR"/>
          </a:p>
        </p:txBody>
      </p:sp>
      <p:sp>
        <p:nvSpPr>
          <p:cNvPr id="8" name="Titre 7">
            <a:extLst>
              <a:ext uri="{FF2B5EF4-FFF2-40B4-BE49-F238E27FC236}">
                <a16:creationId xmlns:a16="http://schemas.microsoft.com/office/drawing/2014/main" id="{1599F9A1-B5E4-4203-9043-B395AA1804E8}"/>
              </a:ext>
            </a:extLst>
          </p:cNvPr>
          <p:cNvSpPr>
            <a:spLocks noGrp="1"/>
          </p:cNvSpPr>
          <p:nvPr>
            <p:ph type="title"/>
          </p:nvPr>
        </p:nvSpPr>
        <p:spPr>
          <a:xfrm>
            <a:off x="838200" y="424656"/>
            <a:ext cx="10515600" cy="803275"/>
          </a:xfrm>
        </p:spPr>
        <p:txBody>
          <a:bodyPr/>
          <a:lstStyle/>
          <a:p>
            <a:pPr algn="ctr"/>
            <a:r>
              <a:rPr lang="fr-FR" dirty="0" err="1"/>
              <a:t>Thank</a:t>
            </a:r>
            <a:r>
              <a:rPr lang="fr-FR" dirty="0"/>
              <a:t> </a:t>
            </a:r>
            <a:r>
              <a:rPr lang="fr-FR" dirty="0" err="1"/>
              <a:t>you</a:t>
            </a:r>
            <a:r>
              <a:rPr lang="fr-FR" dirty="0"/>
              <a:t> for </a:t>
            </a:r>
            <a:r>
              <a:rPr lang="fr-FR" dirty="0" err="1"/>
              <a:t>your</a:t>
            </a:r>
            <a:r>
              <a:rPr lang="fr-FR" dirty="0"/>
              <a:t> attention</a:t>
            </a:r>
          </a:p>
        </p:txBody>
      </p:sp>
      <p:pic>
        <p:nvPicPr>
          <p:cNvPr id="9" name="Image 8">
            <a:extLst>
              <a:ext uri="{FF2B5EF4-FFF2-40B4-BE49-F238E27FC236}">
                <a16:creationId xmlns:a16="http://schemas.microsoft.com/office/drawing/2014/main" id="{31EE02F0-7E19-44DE-B72F-8F965B62C7A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17487" y="6356350"/>
            <a:ext cx="1527593" cy="289983"/>
          </a:xfrm>
          <a:prstGeom prst="rect">
            <a:avLst/>
          </a:prstGeom>
        </p:spPr>
      </p:pic>
    </p:spTree>
    <p:extLst>
      <p:ext uri="{BB962C8B-B14F-4D97-AF65-F5344CB8AC3E}">
        <p14:creationId xmlns:p14="http://schemas.microsoft.com/office/powerpoint/2010/main" val="373996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6B1D48-3B31-4246-98E3-AEB95AFBB922}"/>
              </a:ext>
            </a:extLst>
          </p:cNvPr>
          <p:cNvSpPr>
            <a:spLocks noGrp="1"/>
          </p:cNvSpPr>
          <p:nvPr>
            <p:ph idx="4294967295"/>
          </p:nvPr>
        </p:nvSpPr>
        <p:spPr>
          <a:xfrm>
            <a:off x="687835" y="1558342"/>
            <a:ext cx="9975871" cy="3284802"/>
          </a:xfrm>
          <a:prstGeom prst="rect">
            <a:avLst/>
          </a:prstGeom>
        </p:spPr>
        <p:txBody>
          <a:bodyPr/>
          <a:lstStyle/>
          <a:p>
            <a:pPr algn="just">
              <a:lnSpc>
                <a:spcPct val="100000"/>
              </a:lnSpc>
              <a:spcBef>
                <a:spcPts val="600"/>
              </a:spcBef>
              <a:spcAft>
                <a:spcPts val="600"/>
              </a:spcAft>
            </a:pPr>
            <a:r>
              <a:rPr lang="en-GB" sz="2000" b="1" dirty="0"/>
              <a:t>2.5 quintillion bytes</a:t>
            </a:r>
            <a:r>
              <a:rPr lang="en-GB" sz="2000" dirty="0"/>
              <a:t> </a:t>
            </a:r>
            <a:r>
              <a:rPr lang="en-GB" sz="2000" b="1" dirty="0"/>
              <a:t>of data </a:t>
            </a:r>
            <a:r>
              <a:rPr lang="en-GB" sz="2000" dirty="0"/>
              <a:t>are created each day</a:t>
            </a:r>
          </a:p>
          <a:p>
            <a:pPr algn="just">
              <a:lnSpc>
                <a:spcPct val="100000"/>
              </a:lnSpc>
              <a:spcBef>
                <a:spcPts val="600"/>
              </a:spcBef>
              <a:spcAft>
                <a:spcPts val="600"/>
              </a:spcAft>
            </a:pPr>
            <a:r>
              <a:rPr lang="en-GB" sz="2000" b="1" dirty="0"/>
              <a:t>90% of the data in the world </a:t>
            </a:r>
            <a:r>
              <a:rPr lang="en-GB" sz="2000" dirty="0"/>
              <a:t>was generated over the last 2 years</a:t>
            </a:r>
            <a:endParaRPr lang="en-GB" sz="2000" b="1" dirty="0"/>
          </a:p>
          <a:p>
            <a:pPr algn="just">
              <a:lnSpc>
                <a:spcPct val="100000"/>
              </a:lnSpc>
              <a:spcBef>
                <a:spcPts val="600"/>
              </a:spcBef>
              <a:spcAft>
                <a:spcPts val="600"/>
              </a:spcAft>
            </a:pPr>
            <a:endParaRPr lang="en-GB" sz="2200" dirty="0"/>
          </a:p>
        </p:txBody>
      </p:sp>
      <p:sp>
        <p:nvSpPr>
          <p:cNvPr id="4" name="Espace réservé de la date 3">
            <a:extLst>
              <a:ext uri="{FF2B5EF4-FFF2-40B4-BE49-F238E27FC236}">
                <a16:creationId xmlns:a16="http://schemas.microsoft.com/office/drawing/2014/main" id="{04205861-FA81-4E5D-9101-3ED3328E8469}"/>
              </a:ext>
            </a:extLst>
          </p:cNvPr>
          <p:cNvSpPr>
            <a:spLocks noGrp="1"/>
          </p:cNvSpPr>
          <p:nvPr>
            <p:ph type="dt" sz="half" idx="10"/>
          </p:nvPr>
        </p:nvSpPr>
        <p:spPr/>
        <p:txBody>
          <a:bodyPr/>
          <a:lstStyle/>
          <a:p>
            <a:r>
              <a:rPr lang="fr-FR" dirty="0"/>
              <a:t>Paris 2018</a:t>
            </a:r>
          </a:p>
        </p:txBody>
      </p:sp>
      <p:sp>
        <p:nvSpPr>
          <p:cNvPr id="5" name="Espace réservé du pied de page 4">
            <a:extLst>
              <a:ext uri="{FF2B5EF4-FFF2-40B4-BE49-F238E27FC236}">
                <a16:creationId xmlns:a16="http://schemas.microsoft.com/office/drawing/2014/main" id="{9F0F0FF4-F08B-4162-9F70-FB5DB2A672B7}"/>
              </a:ext>
            </a:extLst>
          </p:cNvPr>
          <p:cNvSpPr>
            <a:spLocks noGrp="1"/>
          </p:cNvSpPr>
          <p:nvPr>
            <p:ph type="ftr" sz="quarter" idx="11"/>
          </p:nvPr>
        </p:nvSpPr>
        <p:spPr/>
        <p:txBody>
          <a:bodyPr/>
          <a:lstStyle/>
          <a:p>
            <a:r>
              <a:rPr lang="fr-FR" dirty="0"/>
              <a:t>I The </a:t>
            </a:r>
            <a:r>
              <a:rPr lang="fr-FR" dirty="0" err="1"/>
              <a:t>Next</a:t>
            </a:r>
            <a:r>
              <a:rPr lang="fr-FR" dirty="0"/>
              <a:t> Tech Law </a:t>
            </a:r>
            <a:r>
              <a:rPr lang="fr-FR" dirty="0" err="1"/>
              <a:t>Revolution</a:t>
            </a:r>
            <a:r>
              <a:rPr lang="fr-FR" dirty="0"/>
              <a:t> I</a:t>
            </a:r>
          </a:p>
        </p:txBody>
      </p:sp>
      <p:sp>
        <p:nvSpPr>
          <p:cNvPr id="6" name="Espace réservé du numéro de diapositive 5">
            <a:extLst>
              <a:ext uri="{FF2B5EF4-FFF2-40B4-BE49-F238E27FC236}">
                <a16:creationId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2</a:t>
            </a:fld>
            <a:endParaRPr lang="fr-FR"/>
          </a:p>
        </p:txBody>
      </p:sp>
      <p:sp>
        <p:nvSpPr>
          <p:cNvPr id="8" name="Titre 7">
            <a:extLst>
              <a:ext uri="{FF2B5EF4-FFF2-40B4-BE49-F238E27FC236}">
                <a16:creationId xmlns:a16="http://schemas.microsoft.com/office/drawing/2014/main" id="{1599F9A1-B5E4-4203-9043-B395AA1804E8}"/>
              </a:ext>
            </a:extLst>
          </p:cNvPr>
          <p:cNvSpPr>
            <a:spLocks noGrp="1"/>
          </p:cNvSpPr>
          <p:nvPr>
            <p:ph type="title"/>
          </p:nvPr>
        </p:nvSpPr>
        <p:spPr/>
        <p:txBody>
          <a:bodyPr/>
          <a:lstStyle/>
          <a:p>
            <a:r>
              <a:rPr lang="fr-FR" dirty="0" err="1"/>
              <a:t>Artificial</a:t>
            </a:r>
            <a:r>
              <a:rPr lang="fr-FR" dirty="0"/>
              <a:t> intelligence and </a:t>
            </a:r>
            <a:r>
              <a:rPr lang="fr-FR" dirty="0" err="1"/>
              <a:t>big</a:t>
            </a:r>
            <a:r>
              <a:rPr lang="fr-FR" dirty="0"/>
              <a:t> data</a:t>
            </a:r>
          </a:p>
        </p:txBody>
      </p:sp>
      <p:pic>
        <p:nvPicPr>
          <p:cNvPr id="9" name="Image 8">
            <a:extLst>
              <a:ext uri="{FF2B5EF4-FFF2-40B4-BE49-F238E27FC236}">
                <a16:creationId xmlns:a16="http://schemas.microsoft.com/office/drawing/2014/main" id="{31EE02F0-7E19-44DE-B72F-8F965B62C7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17487" y="6356350"/>
            <a:ext cx="1527593" cy="289983"/>
          </a:xfrm>
          <a:prstGeom prst="rect">
            <a:avLst/>
          </a:prstGeom>
        </p:spPr>
      </p:pic>
      <p:graphicFrame>
        <p:nvGraphicFramePr>
          <p:cNvPr id="16" name="Diagramme 15"/>
          <p:cNvGraphicFramePr/>
          <p:nvPr>
            <p:extLst>
              <p:ext uri="{D42A27DB-BD31-4B8C-83A1-F6EECF244321}">
                <p14:modId xmlns:p14="http://schemas.microsoft.com/office/powerpoint/2010/main" val="2519699666"/>
              </p:ext>
            </p:extLst>
          </p:nvPr>
        </p:nvGraphicFramePr>
        <p:xfrm>
          <a:off x="838200" y="2741136"/>
          <a:ext cx="10515599" cy="3187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8462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4205861-FA81-4E5D-9101-3ED3328E8469}"/>
              </a:ext>
            </a:extLst>
          </p:cNvPr>
          <p:cNvSpPr>
            <a:spLocks noGrp="1"/>
          </p:cNvSpPr>
          <p:nvPr>
            <p:ph type="dt" sz="half" idx="10"/>
          </p:nvPr>
        </p:nvSpPr>
        <p:spPr/>
        <p:txBody>
          <a:bodyPr/>
          <a:lstStyle/>
          <a:p>
            <a:r>
              <a:rPr lang="fr-FR" dirty="0"/>
              <a:t>Paris 2018</a:t>
            </a:r>
          </a:p>
        </p:txBody>
      </p:sp>
      <p:sp>
        <p:nvSpPr>
          <p:cNvPr id="5" name="Espace réservé du pied de page 4">
            <a:extLst>
              <a:ext uri="{FF2B5EF4-FFF2-40B4-BE49-F238E27FC236}">
                <a16:creationId xmlns:a16="http://schemas.microsoft.com/office/drawing/2014/main" id="{9F0F0FF4-F08B-4162-9F70-FB5DB2A672B7}"/>
              </a:ext>
            </a:extLst>
          </p:cNvPr>
          <p:cNvSpPr>
            <a:spLocks noGrp="1"/>
          </p:cNvSpPr>
          <p:nvPr>
            <p:ph type="ftr" sz="quarter" idx="11"/>
          </p:nvPr>
        </p:nvSpPr>
        <p:spPr/>
        <p:txBody>
          <a:bodyPr/>
          <a:lstStyle/>
          <a:p>
            <a:r>
              <a:rPr lang="fr-FR" dirty="0"/>
              <a:t>I The </a:t>
            </a:r>
            <a:r>
              <a:rPr lang="fr-FR" dirty="0" err="1"/>
              <a:t>Next</a:t>
            </a:r>
            <a:r>
              <a:rPr lang="fr-FR" dirty="0"/>
              <a:t> Tech Law </a:t>
            </a:r>
            <a:r>
              <a:rPr lang="fr-FR" dirty="0" err="1"/>
              <a:t>Revolution</a:t>
            </a:r>
            <a:r>
              <a:rPr lang="fr-FR" dirty="0"/>
              <a:t> I</a:t>
            </a:r>
          </a:p>
        </p:txBody>
      </p:sp>
      <p:sp>
        <p:nvSpPr>
          <p:cNvPr id="6" name="Espace réservé du numéro de diapositive 5">
            <a:extLst>
              <a:ext uri="{FF2B5EF4-FFF2-40B4-BE49-F238E27FC236}">
                <a16:creationId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3</a:t>
            </a:fld>
            <a:endParaRPr lang="fr-FR"/>
          </a:p>
        </p:txBody>
      </p:sp>
      <p:sp>
        <p:nvSpPr>
          <p:cNvPr id="8" name="Titre 7">
            <a:extLst>
              <a:ext uri="{FF2B5EF4-FFF2-40B4-BE49-F238E27FC236}">
                <a16:creationId xmlns:a16="http://schemas.microsoft.com/office/drawing/2014/main" id="{1599F9A1-B5E4-4203-9043-B395AA1804E8}"/>
              </a:ext>
            </a:extLst>
          </p:cNvPr>
          <p:cNvSpPr>
            <a:spLocks noGrp="1"/>
          </p:cNvSpPr>
          <p:nvPr>
            <p:ph type="title"/>
          </p:nvPr>
        </p:nvSpPr>
        <p:spPr>
          <a:xfrm>
            <a:off x="1018504" y="423213"/>
            <a:ext cx="10515600" cy="803275"/>
          </a:xfrm>
        </p:spPr>
        <p:txBody>
          <a:bodyPr>
            <a:normAutofit/>
          </a:bodyPr>
          <a:lstStyle/>
          <a:p>
            <a:r>
              <a:rPr lang="fr-FR" dirty="0"/>
              <a:t>Applications of </a:t>
            </a:r>
            <a:r>
              <a:rPr lang="fr-FR" dirty="0" err="1"/>
              <a:t>artificial</a:t>
            </a:r>
            <a:r>
              <a:rPr lang="fr-FR" dirty="0"/>
              <a:t> intelligence and machine </a:t>
            </a:r>
            <a:r>
              <a:rPr lang="fr-FR" dirty="0" err="1"/>
              <a:t>learning</a:t>
            </a:r>
            <a:endParaRPr lang="fr-FR" dirty="0"/>
          </a:p>
        </p:txBody>
      </p:sp>
      <p:pic>
        <p:nvPicPr>
          <p:cNvPr id="9" name="Image 8">
            <a:extLst>
              <a:ext uri="{FF2B5EF4-FFF2-40B4-BE49-F238E27FC236}">
                <a16:creationId xmlns:a16="http://schemas.microsoft.com/office/drawing/2014/main" id="{31EE02F0-7E19-44DE-B72F-8F965B62C7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17487" y="6356350"/>
            <a:ext cx="1527593" cy="289983"/>
          </a:xfrm>
          <a:prstGeom prst="rect">
            <a:avLst/>
          </a:prstGeom>
        </p:spPr>
      </p:pic>
      <p:pic>
        <p:nvPicPr>
          <p:cNvPr id="1028" name="Picture 4" descr="RÃ©sultat de recherche d'images pour &quot;IBM Watson Health&quot;"/>
          <p:cNvPicPr>
            <a:picLocks noChangeAspect="1" noChangeArrowheads="1"/>
          </p:cNvPicPr>
          <p:nvPr/>
        </p:nvPicPr>
        <p:blipFill rotWithShape="1">
          <a:blip r:embed="rId3">
            <a:extLst>
              <a:ext uri="{28A0092B-C50C-407E-A947-70E740481C1C}">
                <a14:useLocalDpi xmlns:a14="http://schemas.microsoft.com/office/drawing/2010/main" val="0"/>
              </a:ext>
            </a:extLst>
          </a:blip>
          <a:srcRect l="551" t="32073" b="23974"/>
          <a:stretch/>
        </p:blipFill>
        <p:spPr bwMode="auto">
          <a:xfrm>
            <a:off x="829755" y="1535888"/>
            <a:ext cx="5905896" cy="1358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Ã©sultat de recherche d'images pour &quot;Global Fishing Watch&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373" y="4000156"/>
            <a:ext cx="5009881" cy="187348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a:blip r:embed="rId5"/>
          <a:stretch>
            <a:fillRect/>
          </a:stretch>
        </p:blipFill>
        <p:spPr>
          <a:xfrm>
            <a:off x="6735651" y="1672987"/>
            <a:ext cx="4702030" cy="2169622"/>
          </a:xfrm>
          <a:prstGeom prst="rect">
            <a:avLst/>
          </a:prstGeom>
        </p:spPr>
      </p:pic>
      <p:pic>
        <p:nvPicPr>
          <p:cNvPr id="3" name="Picture 8" descr="RÃ©sultat de recherche d'images pour &quot;uber autonomous car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8503" y="3052293"/>
            <a:ext cx="4157581" cy="233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322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6B1D48-3B31-4246-98E3-AEB95AFBB922}"/>
              </a:ext>
            </a:extLst>
          </p:cNvPr>
          <p:cNvSpPr>
            <a:spLocks noGrp="1"/>
          </p:cNvSpPr>
          <p:nvPr>
            <p:ph idx="4294967295"/>
          </p:nvPr>
        </p:nvSpPr>
        <p:spPr>
          <a:xfrm>
            <a:off x="838199" y="1583792"/>
            <a:ext cx="6805822" cy="4206306"/>
          </a:xfrm>
          <a:prstGeom prst="rect">
            <a:avLst/>
          </a:prstGeom>
        </p:spPr>
        <p:txBody>
          <a:bodyPr/>
          <a:lstStyle/>
          <a:p>
            <a:pPr algn="just">
              <a:lnSpc>
                <a:spcPct val="100000"/>
              </a:lnSpc>
              <a:spcBef>
                <a:spcPts val="600"/>
              </a:spcBef>
              <a:spcAft>
                <a:spcPts val="600"/>
              </a:spcAft>
            </a:pPr>
            <a:r>
              <a:rPr lang="en-US" sz="2000" dirty="0"/>
              <a:t>Privacy concerns</a:t>
            </a:r>
          </a:p>
          <a:p>
            <a:pPr lvl="1" algn="just">
              <a:lnSpc>
                <a:spcPct val="100000"/>
              </a:lnSpc>
              <a:spcBef>
                <a:spcPts val="600"/>
              </a:spcBef>
              <a:spcAft>
                <a:spcPts val="600"/>
              </a:spcAft>
              <a:buFont typeface="Wingdings" panose="05000000000000000000" pitchFamily="2" charset="2"/>
              <a:buChar char="Ø"/>
            </a:pPr>
            <a:r>
              <a:rPr lang="en-US" sz="1700" dirty="0"/>
              <a:t>Risk that companies collect disproportionate amounts of personal data to feed their AI </a:t>
            </a:r>
          </a:p>
          <a:p>
            <a:pPr algn="just">
              <a:lnSpc>
                <a:spcPct val="100000"/>
              </a:lnSpc>
              <a:spcBef>
                <a:spcPts val="600"/>
              </a:spcBef>
              <a:spcAft>
                <a:spcPts val="600"/>
              </a:spcAft>
            </a:pPr>
            <a:r>
              <a:rPr lang="en-US" sz="2000" dirty="0"/>
              <a:t>Lack of transparency and reliability</a:t>
            </a:r>
          </a:p>
          <a:p>
            <a:pPr lvl="1" algn="just">
              <a:lnSpc>
                <a:spcPct val="100000"/>
              </a:lnSpc>
              <a:spcBef>
                <a:spcPts val="600"/>
              </a:spcBef>
              <a:spcAft>
                <a:spcPts val="600"/>
              </a:spcAft>
              <a:buFont typeface="Wingdings" panose="05000000000000000000" pitchFamily="2" charset="2"/>
              <a:buChar char="Ø"/>
            </a:pPr>
            <a:r>
              <a:rPr lang="en-US" sz="1700" dirty="0"/>
              <a:t>Growing concern since cars, pacemakers, power grids, and even lethal autonomous weapons are increasingly controlled by algorithms and AI</a:t>
            </a:r>
          </a:p>
          <a:p>
            <a:pPr lvl="1" algn="just">
              <a:lnSpc>
                <a:spcPct val="100000"/>
              </a:lnSpc>
              <a:spcBef>
                <a:spcPts val="600"/>
              </a:spcBef>
              <a:spcAft>
                <a:spcPts val="600"/>
              </a:spcAft>
              <a:buFont typeface="Wingdings" panose="05000000000000000000" pitchFamily="2" charset="2"/>
              <a:buChar char="Ø"/>
            </a:pPr>
            <a:r>
              <a:rPr lang="en-US" sz="1700" dirty="0"/>
              <a:t>Fear that humans may lose control over machines</a:t>
            </a:r>
          </a:p>
          <a:p>
            <a:pPr algn="just">
              <a:lnSpc>
                <a:spcPct val="100000"/>
              </a:lnSpc>
              <a:spcBef>
                <a:spcPts val="600"/>
              </a:spcBef>
              <a:spcAft>
                <a:spcPts val="600"/>
              </a:spcAft>
            </a:pPr>
            <a:r>
              <a:rPr lang="en-US" sz="2000" dirty="0"/>
              <a:t>Algorithmic biases and discrimination</a:t>
            </a:r>
          </a:p>
          <a:p>
            <a:pPr lvl="1" algn="just">
              <a:lnSpc>
                <a:spcPct val="100000"/>
              </a:lnSpc>
              <a:spcBef>
                <a:spcPts val="600"/>
              </a:spcBef>
              <a:spcAft>
                <a:spcPts val="600"/>
              </a:spcAft>
              <a:buFont typeface="Wingdings" panose="05000000000000000000" pitchFamily="2" charset="2"/>
              <a:buChar char="Ø"/>
            </a:pPr>
            <a:r>
              <a:rPr lang="en-US" sz="1700" dirty="0"/>
              <a:t>Ex: a study showed that an algorithm used in a company’s hiring processes learned that “English” names were generally associated with acceptable qualifications while “foreign” names were not</a:t>
            </a:r>
          </a:p>
        </p:txBody>
      </p:sp>
      <p:sp>
        <p:nvSpPr>
          <p:cNvPr id="4" name="Espace réservé de la date 3">
            <a:extLst>
              <a:ext uri="{FF2B5EF4-FFF2-40B4-BE49-F238E27FC236}">
                <a16:creationId xmlns:a16="http://schemas.microsoft.com/office/drawing/2014/main" id="{04205861-FA81-4E5D-9101-3ED3328E8469}"/>
              </a:ext>
            </a:extLst>
          </p:cNvPr>
          <p:cNvSpPr>
            <a:spLocks noGrp="1"/>
          </p:cNvSpPr>
          <p:nvPr>
            <p:ph type="dt" sz="half" idx="10"/>
          </p:nvPr>
        </p:nvSpPr>
        <p:spPr/>
        <p:txBody>
          <a:bodyPr/>
          <a:lstStyle/>
          <a:p>
            <a:r>
              <a:rPr lang="fr-FR" dirty="0"/>
              <a:t>Paris 2018</a:t>
            </a:r>
          </a:p>
        </p:txBody>
      </p:sp>
      <p:sp>
        <p:nvSpPr>
          <p:cNvPr id="5" name="Espace réservé du pied de page 4">
            <a:extLst>
              <a:ext uri="{FF2B5EF4-FFF2-40B4-BE49-F238E27FC236}">
                <a16:creationId xmlns:a16="http://schemas.microsoft.com/office/drawing/2014/main" id="{9F0F0FF4-F08B-4162-9F70-FB5DB2A672B7}"/>
              </a:ext>
            </a:extLst>
          </p:cNvPr>
          <p:cNvSpPr>
            <a:spLocks noGrp="1"/>
          </p:cNvSpPr>
          <p:nvPr>
            <p:ph type="ftr" sz="quarter" idx="11"/>
          </p:nvPr>
        </p:nvSpPr>
        <p:spPr/>
        <p:txBody>
          <a:bodyPr/>
          <a:lstStyle/>
          <a:p>
            <a:r>
              <a:rPr lang="fr-FR" dirty="0"/>
              <a:t>I The </a:t>
            </a:r>
            <a:r>
              <a:rPr lang="fr-FR" dirty="0" err="1"/>
              <a:t>Next</a:t>
            </a:r>
            <a:r>
              <a:rPr lang="fr-FR" dirty="0"/>
              <a:t> Tech Law </a:t>
            </a:r>
            <a:r>
              <a:rPr lang="fr-FR" dirty="0" err="1"/>
              <a:t>Revolution</a:t>
            </a:r>
            <a:r>
              <a:rPr lang="fr-FR" dirty="0"/>
              <a:t> I</a:t>
            </a:r>
          </a:p>
        </p:txBody>
      </p:sp>
      <p:sp>
        <p:nvSpPr>
          <p:cNvPr id="6" name="Espace réservé du numéro de diapositive 5">
            <a:extLst>
              <a:ext uri="{FF2B5EF4-FFF2-40B4-BE49-F238E27FC236}">
                <a16:creationId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4</a:t>
            </a:fld>
            <a:endParaRPr lang="fr-FR"/>
          </a:p>
        </p:txBody>
      </p:sp>
      <p:sp>
        <p:nvSpPr>
          <p:cNvPr id="8" name="Titre 7">
            <a:extLst>
              <a:ext uri="{FF2B5EF4-FFF2-40B4-BE49-F238E27FC236}">
                <a16:creationId xmlns:a16="http://schemas.microsoft.com/office/drawing/2014/main" id="{1599F9A1-B5E4-4203-9043-B395AA1804E8}"/>
              </a:ext>
            </a:extLst>
          </p:cNvPr>
          <p:cNvSpPr>
            <a:spLocks noGrp="1"/>
          </p:cNvSpPr>
          <p:nvPr>
            <p:ph type="title"/>
          </p:nvPr>
        </p:nvSpPr>
        <p:spPr/>
        <p:txBody>
          <a:bodyPr>
            <a:normAutofit/>
          </a:bodyPr>
          <a:lstStyle/>
          <a:p>
            <a:r>
              <a:rPr lang="fr-FR" dirty="0" err="1"/>
              <a:t>Potential</a:t>
            </a:r>
            <a:r>
              <a:rPr lang="fr-FR" dirty="0"/>
              <a:t> </a:t>
            </a:r>
            <a:r>
              <a:rPr lang="fr-FR" dirty="0" err="1"/>
              <a:t>concerns</a:t>
            </a:r>
            <a:r>
              <a:rPr lang="fr-FR" dirty="0"/>
              <a:t> </a:t>
            </a:r>
            <a:r>
              <a:rPr lang="fr-FR" dirty="0" err="1"/>
              <a:t>attached</a:t>
            </a:r>
            <a:r>
              <a:rPr lang="fr-FR" dirty="0"/>
              <a:t> to the </a:t>
            </a:r>
            <a:r>
              <a:rPr lang="fr-FR" dirty="0" err="1"/>
              <a:t>growth</a:t>
            </a:r>
            <a:r>
              <a:rPr lang="fr-FR" dirty="0"/>
              <a:t> of AI</a:t>
            </a:r>
          </a:p>
        </p:txBody>
      </p:sp>
      <p:pic>
        <p:nvPicPr>
          <p:cNvPr id="9" name="Image 8">
            <a:extLst>
              <a:ext uri="{FF2B5EF4-FFF2-40B4-BE49-F238E27FC236}">
                <a16:creationId xmlns:a16="http://schemas.microsoft.com/office/drawing/2014/main" id="{31EE02F0-7E19-44DE-B72F-8F965B62C7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17487" y="6356350"/>
            <a:ext cx="1527593" cy="289983"/>
          </a:xfrm>
          <a:prstGeom prst="rect">
            <a:avLst/>
          </a:prstGeom>
        </p:spPr>
      </p:pic>
      <p:pic>
        <p:nvPicPr>
          <p:cNvPr id="1030" name="Picture 6" descr="RÃ©sultat de recherche d'images pour &quot;artificial intelligenc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2964" y="2369712"/>
            <a:ext cx="3825685" cy="255045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21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6B1D48-3B31-4246-98E3-AEB95AFBB922}"/>
              </a:ext>
            </a:extLst>
          </p:cNvPr>
          <p:cNvSpPr>
            <a:spLocks noGrp="1"/>
          </p:cNvSpPr>
          <p:nvPr>
            <p:ph idx="4294967295"/>
          </p:nvPr>
        </p:nvSpPr>
        <p:spPr>
          <a:xfrm>
            <a:off x="6096000" y="1573077"/>
            <a:ext cx="5353318" cy="4206306"/>
          </a:xfrm>
          <a:prstGeom prst="rect">
            <a:avLst/>
          </a:prstGeom>
        </p:spPr>
        <p:txBody>
          <a:bodyPr/>
          <a:lstStyle/>
          <a:p>
            <a:pPr algn="just">
              <a:lnSpc>
                <a:spcPct val="100000"/>
              </a:lnSpc>
              <a:spcBef>
                <a:spcPts val="600"/>
              </a:spcBef>
              <a:spcAft>
                <a:spcPts val="600"/>
              </a:spcAft>
            </a:pPr>
            <a:r>
              <a:rPr lang="en-GB" sz="2200" dirty="0"/>
              <a:t>Purpose limitation</a:t>
            </a:r>
          </a:p>
          <a:p>
            <a:pPr algn="just">
              <a:lnSpc>
                <a:spcPct val="100000"/>
              </a:lnSpc>
              <a:spcBef>
                <a:spcPts val="600"/>
              </a:spcBef>
              <a:spcAft>
                <a:spcPts val="600"/>
              </a:spcAft>
            </a:pPr>
            <a:r>
              <a:rPr lang="en-GB" sz="2200" dirty="0"/>
              <a:t>Data minimization</a:t>
            </a:r>
          </a:p>
          <a:p>
            <a:pPr algn="just">
              <a:lnSpc>
                <a:spcPct val="100000"/>
              </a:lnSpc>
              <a:spcBef>
                <a:spcPts val="600"/>
              </a:spcBef>
              <a:spcAft>
                <a:spcPts val="600"/>
              </a:spcAft>
            </a:pPr>
            <a:r>
              <a:rPr lang="en-GB" sz="2200" dirty="0"/>
              <a:t>Automated decision-making</a:t>
            </a:r>
          </a:p>
          <a:p>
            <a:pPr lvl="1" algn="just">
              <a:lnSpc>
                <a:spcPct val="100000"/>
              </a:lnSpc>
              <a:spcBef>
                <a:spcPts val="600"/>
              </a:spcBef>
              <a:spcAft>
                <a:spcPts val="600"/>
              </a:spcAft>
              <a:buFont typeface="Wingdings" panose="05000000000000000000" pitchFamily="2" charset="2"/>
              <a:buChar char="Ø"/>
            </a:pPr>
            <a:r>
              <a:rPr lang="en-GB" sz="2000" dirty="0"/>
              <a:t>Limits imposed by the GDPR</a:t>
            </a:r>
          </a:p>
          <a:p>
            <a:pPr lvl="1" algn="just">
              <a:lnSpc>
                <a:spcPct val="100000"/>
              </a:lnSpc>
              <a:spcBef>
                <a:spcPts val="600"/>
              </a:spcBef>
              <a:spcAft>
                <a:spcPts val="600"/>
              </a:spcAft>
              <a:buFont typeface="Wingdings" panose="05000000000000000000" pitchFamily="2" charset="2"/>
              <a:buChar char="Ø"/>
            </a:pPr>
            <a:r>
              <a:rPr lang="en-GB" sz="2000" dirty="0"/>
              <a:t>Transparency and information obligations</a:t>
            </a:r>
          </a:p>
          <a:p>
            <a:pPr lvl="1" algn="just">
              <a:lnSpc>
                <a:spcPct val="100000"/>
              </a:lnSpc>
              <a:spcBef>
                <a:spcPts val="600"/>
              </a:spcBef>
              <a:spcAft>
                <a:spcPts val="600"/>
              </a:spcAft>
              <a:buFont typeface="Wingdings" panose="05000000000000000000" pitchFamily="2" charset="2"/>
              <a:buChar char="Ø"/>
            </a:pPr>
            <a:r>
              <a:rPr lang="en-GB" sz="2000" dirty="0"/>
              <a:t>Obstacles to transparency</a:t>
            </a:r>
          </a:p>
          <a:p>
            <a:pPr lvl="1" algn="just">
              <a:lnSpc>
                <a:spcPct val="100000"/>
              </a:lnSpc>
              <a:spcBef>
                <a:spcPts val="600"/>
              </a:spcBef>
              <a:spcAft>
                <a:spcPts val="600"/>
              </a:spcAft>
              <a:buFont typeface="Wingdings" panose="05000000000000000000" pitchFamily="2" charset="2"/>
              <a:buChar char="Ø"/>
            </a:pPr>
            <a:r>
              <a:rPr lang="en-GB" sz="2000" dirty="0"/>
              <a:t>Explainable AI</a:t>
            </a:r>
            <a:endParaRPr lang="en-GB" sz="2200" dirty="0"/>
          </a:p>
          <a:p>
            <a:pPr algn="just">
              <a:lnSpc>
                <a:spcPct val="100000"/>
              </a:lnSpc>
              <a:spcBef>
                <a:spcPts val="600"/>
              </a:spcBef>
              <a:spcAft>
                <a:spcPts val="600"/>
              </a:spcAft>
            </a:pPr>
            <a:r>
              <a:rPr lang="en-GB" sz="2200" dirty="0"/>
              <a:t>Privacy by design and by default</a:t>
            </a:r>
          </a:p>
          <a:p>
            <a:pPr algn="just">
              <a:lnSpc>
                <a:spcPct val="100000"/>
              </a:lnSpc>
              <a:spcBef>
                <a:spcPts val="600"/>
              </a:spcBef>
              <a:spcAft>
                <a:spcPts val="600"/>
              </a:spcAft>
            </a:pPr>
            <a:r>
              <a:rPr lang="en-GB" sz="2200" dirty="0"/>
              <a:t>Conclusion</a:t>
            </a:r>
          </a:p>
        </p:txBody>
      </p:sp>
      <p:sp>
        <p:nvSpPr>
          <p:cNvPr id="4" name="Espace réservé de la date 3">
            <a:extLst>
              <a:ext uri="{FF2B5EF4-FFF2-40B4-BE49-F238E27FC236}">
                <a16:creationId xmlns:a16="http://schemas.microsoft.com/office/drawing/2014/main" id="{04205861-FA81-4E5D-9101-3ED3328E8469}"/>
              </a:ext>
            </a:extLst>
          </p:cNvPr>
          <p:cNvSpPr>
            <a:spLocks noGrp="1"/>
          </p:cNvSpPr>
          <p:nvPr>
            <p:ph type="dt" sz="half" idx="10"/>
          </p:nvPr>
        </p:nvSpPr>
        <p:spPr/>
        <p:txBody>
          <a:bodyPr/>
          <a:lstStyle/>
          <a:p>
            <a:r>
              <a:rPr lang="fr-FR" dirty="0"/>
              <a:t>Paris 2018</a:t>
            </a:r>
          </a:p>
        </p:txBody>
      </p:sp>
      <p:sp>
        <p:nvSpPr>
          <p:cNvPr id="5" name="Espace réservé du pied de page 4">
            <a:extLst>
              <a:ext uri="{FF2B5EF4-FFF2-40B4-BE49-F238E27FC236}">
                <a16:creationId xmlns:a16="http://schemas.microsoft.com/office/drawing/2014/main" id="{9F0F0FF4-F08B-4162-9F70-FB5DB2A672B7}"/>
              </a:ext>
            </a:extLst>
          </p:cNvPr>
          <p:cNvSpPr>
            <a:spLocks noGrp="1"/>
          </p:cNvSpPr>
          <p:nvPr>
            <p:ph type="ftr" sz="quarter" idx="11"/>
          </p:nvPr>
        </p:nvSpPr>
        <p:spPr/>
        <p:txBody>
          <a:bodyPr/>
          <a:lstStyle/>
          <a:p>
            <a:r>
              <a:rPr lang="fr-FR" dirty="0"/>
              <a:t>I The </a:t>
            </a:r>
            <a:r>
              <a:rPr lang="fr-FR" dirty="0" err="1"/>
              <a:t>Next</a:t>
            </a:r>
            <a:r>
              <a:rPr lang="fr-FR" dirty="0"/>
              <a:t> Tech Law </a:t>
            </a:r>
            <a:r>
              <a:rPr lang="fr-FR" dirty="0" err="1"/>
              <a:t>Revolution</a:t>
            </a:r>
            <a:r>
              <a:rPr lang="fr-FR" dirty="0"/>
              <a:t> I</a:t>
            </a:r>
          </a:p>
        </p:txBody>
      </p:sp>
      <p:sp>
        <p:nvSpPr>
          <p:cNvPr id="6" name="Espace réservé du numéro de diapositive 5">
            <a:extLst>
              <a:ext uri="{FF2B5EF4-FFF2-40B4-BE49-F238E27FC236}">
                <a16:creationId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5</a:t>
            </a:fld>
            <a:endParaRPr lang="fr-FR"/>
          </a:p>
        </p:txBody>
      </p:sp>
      <p:sp>
        <p:nvSpPr>
          <p:cNvPr id="8" name="Titre 7">
            <a:extLst>
              <a:ext uri="{FF2B5EF4-FFF2-40B4-BE49-F238E27FC236}">
                <a16:creationId xmlns:a16="http://schemas.microsoft.com/office/drawing/2014/main" id="{1599F9A1-B5E4-4203-9043-B395AA1804E8}"/>
              </a:ext>
            </a:extLst>
          </p:cNvPr>
          <p:cNvSpPr>
            <a:spLocks noGrp="1"/>
          </p:cNvSpPr>
          <p:nvPr>
            <p:ph type="title"/>
          </p:nvPr>
        </p:nvSpPr>
        <p:spPr/>
        <p:txBody>
          <a:bodyPr/>
          <a:lstStyle/>
          <a:p>
            <a:r>
              <a:rPr lang="fr-FR" dirty="0" err="1"/>
              <a:t>Artificial</a:t>
            </a:r>
            <a:r>
              <a:rPr lang="fr-FR" dirty="0"/>
              <a:t> intelligence, machine </a:t>
            </a:r>
            <a:r>
              <a:rPr lang="fr-FR" dirty="0" err="1"/>
              <a:t>learning</a:t>
            </a:r>
            <a:r>
              <a:rPr lang="fr-FR" dirty="0"/>
              <a:t> and the GDPR</a:t>
            </a:r>
          </a:p>
        </p:txBody>
      </p:sp>
      <p:pic>
        <p:nvPicPr>
          <p:cNvPr id="9" name="Image 8">
            <a:extLst>
              <a:ext uri="{FF2B5EF4-FFF2-40B4-BE49-F238E27FC236}">
                <a16:creationId xmlns:a16="http://schemas.microsoft.com/office/drawing/2014/main" id="{31EE02F0-7E19-44DE-B72F-8F965B62C7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17487" y="6356350"/>
            <a:ext cx="1527593" cy="289983"/>
          </a:xfrm>
          <a:prstGeom prst="rect">
            <a:avLst/>
          </a:prstGeom>
        </p:spPr>
      </p:pic>
      <p:pic>
        <p:nvPicPr>
          <p:cNvPr id="10" name="Picture 10" descr="RÃ©sultat de recherche d'images pour &quot;gdpr&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455343"/>
            <a:ext cx="5137806" cy="2408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487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6B1D48-3B31-4246-98E3-AEB95AFBB922}"/>
              </a:ext>
            </a:extLst>
          </p:cNvPr>
          <p:cNvSpPr>
            <a:spLocks noGrp="1"/>
          </p:cNvSpPr>
          <p:nvPr>
            <p:ph idx="4294967295"/>
          </p:nvPr>
        </p:nvSpPr>
        <p:spPr>
          <a:xfrm>
            <a:off x="838200" y="1658200"/>
            <a:ext cx="10515600" cy="4351338"/>
          </a:xfrm>
          <a:prstGeom prst="rect">
            <a:avLst/>
          </a:prstGeom>
        </p:spPr>
        <p:txBody>
          <a:bodyPr/>
          <a:lstStyle/>
          <a:p>
            <a:pPr algn="just">
              <a:lnSpc>
                <a:spcPct val="100000"/>
              </a:lnSpc>
              <a:spcBef>
                <a:spcPts val="600"/>
              </a:spcBef>
              <a:spcAft>
                <a:spcPts val="600"/>
              </a:spcAft>
            </a:pPr>
            <a:r>
              <a:rPr lang="fr-FR" sz="2200" dirty="0">
                <a:ea typeface="Gulim" panose="020B0600000101010101" pitchFamily="34" charset="-127"/>
              </a:rPr>
              <a:t>Article 5.1(b) of the GDPR: </a:t>
            </a:r>
            <a:r>
              <a:rPr lang="en-US" sz="2200" dirty="0">
                <a:ea typeface="Gulim" panose="020B0600000101010101" pitchFamily="34" charset="-127"/>
              </a:rPr>
              <a:t>personal data must be collected for specified, explicit and legitimate purposes and not further processed in a manner that is incompatible with those purposes</a:t>
            </a:r>
          </a:p>
          <a:p>
            <a:pPr algn="just">
              <a:lnSpc>
                <a:spcPct val="100000"/>
              </a:lnSpc>
              <a:spcBef>
                <a:spcPts val="600"/>
              </a:spcBef>
              <a:spcAft>
                <a:spcPts val="600"/>
              </a:spcAft>
            </a:pPr>
            <a:endParaRPr lang="en-US" sz="2200" dirty="0">
              <a:ea typeface="Gulim" panose="020B0600000101010101" pitchFamily="34" charset="-127"/>
            </a:endParaRPr>
          </a:p>
          <a:p>
            <a:pPr lvl="1" algn="just">
              <a:lnSpc>
                <a:spcPct val="100000"/>
              </a:lnSpc>
              <a:spcBef>
                <a:spcPts val="0"/>
              </a:spcBef>
              <a:buFont typeface="Wingdings" panose="05000000000000000000" pitchFamily="2" charset="2"/>
              <a:buChar char="Ø"/>
            </a:pPr>
            <a:r>
              <a:rPr lang="en-US" sz="2000" dirty="0"/>
              <a:t>Tension: Artificial Intelligence may use personal </a:t>
            </a:r>
          </a:p>
          <a:p>
            <a:pPr marL="457200" lvl="1" indent="0" algn="just">
              <a:lnSpc>
                <a:spcPct val="100000"/>
              </a:lnSpc>
              <a:spcBef>
                <a:spcPts val="0"/>
              </a:spcBef>
              <a:buNone/>
            </a:pPr>
            <a:r>
              <a:rPr lang="en-US" sz="2000" dirty="0"/>
              <a:t>data for a purpose different from that for which it was</a:t>
            </a:r>
          </a:p>
          <a:p>
            <a:pPr marL="457200" lvl="1" indent="0" algn="just">
              <a:lnSpc>
                <a:spcPct val="100000"/>
              </a:lnSpc>
              <a:spcBef>
                <a:spcPts val="0"/>
              </a:spcBef>
              <a:buNone/>
            </a:pPr>
            <a:r>
              <a:rPr lang="en-US" sz="2000" dirty="0"/>
              <a:t>originally collected</a:t>
            </a:r>
          </a:p>
          <a:p>
            <a:pPr marL="457200" lvl="1" indent="0" algn="just">
              <a:lnSpc>
                <a:spcPct val="100000"/>
              </a:lnSpc>
              <a:spcBef>
                <a:spcPts val="0"/>
              </a:spcBef>
              <a:spcAft>
                <a:spcPts val="600"/>
              </a:spcAft>
              <a:buNone/>
            </a:pPr>
            <a:endParaRPr lang="en-US" sz="2000" dirty="0"/>
          </a:p>
          <a:p>
            <a:pPr lvl="1" algn="just">
              <a:lnSpc>
                <a:spcPct val="100000"/>
              </a:lnSpc>
              <a:spcBef>
                <a:spcPts val="0"/>
              </a:spcBef>
              <a:buFont typeface="Wingdings" panose="05000000000000000000" pitchFamily="2" charset="2"/>
              <a:buChar char="Ø"/>
            </a:pPr>
            <a:r>
              <a:rPr lang="en-US" sz="2000" dirty="0">
                <a:ea typeface="Gulim" panose="020B0600000101010101" pitchFamily="34" charset="-127"/>
              </a:rPr>
              <a:t>Possible only if the purposes of the AI are not </a:t>
            </a:r>
          </a:p>
          <a:p>
            <a:pPr marL="457200" lvl="1" indent="0" algn="just">
              <a:lnSpc>
                <a:spcPct val="100000"/>
              </a:lnSpc>
              <a:spcBef>
                <a:spcPts val="0"/>
              </a:spcBef>
              <a:buNone/>
            </a:pPr>
            <a:r>
              <a:rPr lang="en-US" sz="2000" dirty="0">
                <a:ea typeface="Gulim" panose="020B0600000101010101" pitchFamily="34" charset="-127"/>
              </a:rPr>
              <a:t>incompatible with that of the initial processing</a:t>
            </a:r>
          </a:p>
          <a:p>
            <a:pPr marL="457200" lvl="1" indent="0" algn="just">
              <a:lnSpc>
                <a:spcPct val="100000"/>
              </a:lnSpc>
              <a:spcBef>
                <a:spcPts val="0"/>
              </a:spcBef>
              <a:buNone/>
            </a:pPr>
            <a:endParaRPr lang="en-US" sz="2000" dirty="0">
              <a:ea typeface="Gulim" panose="020B0600000101010101" pitchFamily="34" charset="-127"/>
            </a:endParaRPr>
          </a:p>
          <a:p>
            <a:pPr marL="457200" lvl="1" indent="0" algn="just">
              <a:lnSpc>
                <a:spcPct val="100000"/>
              </a:lnSpc>
              <a:spcBef>
                <a:spcPts val="0"/>
              </a:spcBef>
              <a:buNone/>
            </a:pPr>
            <a:endParaRPr lang="en-US" sz="2000" dirty="0">
              <a:ea typeface="Gulim" panose="020B0600000101010101" pitchFamily="34" charset="-127"/>
            </a:endParaRPr>
          </a:p>
        </p:txBody>
      </p:sp>
      <p:sp>
        <p:nvSpPr>
          <p:cNvPr id="4" name="Espace réservé de la date 3">
            <a:extLst>
              <a:ext uri="{FF2B5EF4-FFF2-40B4-BE49-F238E27FC236}">
                <a16:creationId xmlns:a16="http://schemas.microsoft.com/office/drawing/2014/main" id="{04205861-FA81-4E5D-9101-3ED3328E8469}"/>
              </a:ext>
            </a:extLst>
          </p:cNvPr>
          <p:cNvSpPr>
            <a:spLocks noGrp="1"/>
          </p:cNvSpPr>
          <p:nvPr>
            <p:ph type="dt" sz="half" idx="10"/>
          </p:nvPr>
        </p:nvSpPr>
        <p:spPr/>
        <p:txBody>
          <a:bodyPr/>
          <a:lstStyle/>
          <a:p>
            <a:r>
              <a:rPr lang="fr-FR"/>
              <a:t>Paris 2018</a:t>
            </a:r>
            <a:endParaRPr lang="fr-FR" dirty="0"/>
          </a:p>
        </p:txBody>
      </p:sp>
      <p:sp>
        <p:nvSpPr>
          <p:cNvPr id="5" name="Espace réservé du pied de page 4">
            <a:extLst>
              <a:ext uri="{FF2B5EF4-FFF2-40B4-BE49-F238E27FC236}">
                <a16:creationId xmlns:a16="http://schemas.microsoft.com/office/drawing/2014/main" id="{9F0F0FF4-F08B-4162-9F70-FB5DB2A672B7}"/>
              </a:ext>
            </a:extLst>
          </p:cNvPr>
          <p:cNvSpPr>
            <a:spLocks noGrp="1"/>
          </p:cNvSpPr>
          <p:nvPr>
            <p:ph type="ftr" sz="quarter" idx="11"/>
          </p:nvPr>
        </p:nvSpPr>
        <p:spPr/>
        <p:txBody>
          <a:bodyPr/>
          <a:lstStyle/>
          <a:p>
            <a:r>
              <a:rPr lang="fr-FR" dirty="0"/>
              <a:t>I The </a:t>
            </a:r>
            <a:r>
              <a:rPr lang="fr-FR" dirty="0" err="1"/>
              <a:t>Next</a:t>
            </a:r>
            <a:r>
              <a:rPr lang="fr-FR" dirty="0"/>
              <a:t> Tech Law </a:t>
            </a:r>
            <a:r>
              <a:rPr lang="fr-FR" dirty="0" err="1"/>
              <a:t>Revolution</a:t>
            </a:r>
            <a:r>
              <a:rPr lang="fr-FR" dirty="0"/>
              <a:t> I</a:t>
            </a:r>
          </a:p>
        </p:txBody>
      </p:sp>
      <p:sp>
        <p:nvSpPr>
          <p:cNvPr id="6" name="Espace réservé du numéro de diapositive 5">
            <a:extLst>
              <a:ext uri="{FF2B5EF4-FFF2-40B4-BE49-F238E27FC236}">
                <a16:creationId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6</a:t>
            </a:fld>
            <a:endParaRPr lang="fr-FR"/>
          </a:p>
        </p:txBody>
      </p:sp>
      <p:sp>
        <p:nvSpPr>
          <p:cNvPr id="8" name="Titre 7">
            <a:extLst>
              <a:ext uri="{FF2B5EF4-FFF2-40B4-BE49-F238E27FC236}">
                <a16:creationId xmlns:a16="http://schemas.microsoft.com/office/drawing/2014/main" id="{1599F9A1-B5E4-4203-9043-B395AA1804E8}"/>
              </a:ext>
            </a:extLst>
          </p:cNvPr>
          <p:cNvSpPr>
            <a:spLocks noGrp="1"/>
          </p:cNvSpPr>
          <p:nvPr>
            <p:ph type="title"/>
          </p:nvPr>
        </p:nvSpPr>
        <p:spPr/>
        <p:txBody>
          <a:bodyPr/>
          <a:lstStyle/>
          <a:p>
            <a:r>
              <a:rPr lang="fr-FR"/>
              <a:t>Purpose limitation</a:t>
            </a:r>
            <a:endParaRPr lang="fr-FR" dirty="0"/>
          </a:p>
        </p:txBody>
      </p:sp>
      <p:pic>
        <p:nvPicPr>
          <p:cNvPr id="9" name="Image 8">
            <a:extLst>
              <a:ext uri="{FF2B5EF4-FFF2-40B4-BE49-F238E27FC236}">
                <a16:creationId xmlns:a16="http://schemas.microsoft.com/office/drawing/2014/main" id="{31EE02F0-7E19-44DE-B72F-8F965B62C7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17487" y="6356350"/>
            <a:ext cx="1527593" cy="289983"/>
          </a:xfrm>
          <a:prstGeom prst="rect">
            <a:avLst/>
          </a:prstGeom>
        </p:spPr>
      </p:pic>
      <p:pic>
        <p:nvPicPr>
          <p:cNvPr id="11" name="Image 10"/>
          <p:cNvPicPr>
            <a:picLocks noChangeAspect="1"/>
          </p:cNvPicPr>
          <p:nvPr/>
        </p:nvPicPr>
        <p:blipFill>
          <a:blip r:embed="rId3"/>
          <a:stretch>
            <a:fillRect/>
          </a:stretch>
        </p:blipFill>
        <p:spPr>
          <a:xfrm>
            <a:off x="7352652" y="2890840"/>
            <a:ext cx="4001148" cy="2578804"/>
          </a:xfrm>
          <a:prstGeom prst="rect">
            <a:avLst/>
          </a:prstGeom>
          <a:noFill/>
          <a:ln>
            <a:noFill/>
          </a:ln>
        </p:spPr>
      </p:pic>
    </p:spTree>
    <p:extLst>
      <p:ext uri="{BB962C8B-B14F-4D97-AF65-F5344CB8AC3E}">
        <p14:creationId xmlns:p14="http://schemas.microsoft.com/office/powerpoint/2010/main" val="271444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6B1D48-3B31-4246-98E3-AEB95AFBB922}"/>
              </a:ext>
            </a:extLst>
          </p:cNvPr>
          <p:cNvSpPr>
            <a:spLocks noGrp="1"/>
          </p:cNvSpPr>
          <p:nvPr>
            <p:ph idx="4294967295"/>
          </p:nvPr>
        </p:nvSpPr>
        <p:spPr>
          <a:xfrm>
            <a:off x="838200" y="1786988"/>
            <a:ext cx="10515600" cy="4351338"/>
          </a:xfrm>
          <a:prstGeom prst="rect">
            <a:avLst/>
          </a:prstGeom>
        </p:spPr>
        <p:txBody>
          <a:bodyPr/>
          <a:lstStyle/>
          <a:p>
            <a:pPr>
              <a:lnSpc>
                <a:spcPct val="100000"/>
              </a:lnSpc>
              <a:spcBef>
                <a:spcPts val="600"/>
              </a:spcBef>
              <a:spcAft>
                <a:spcPts val="600"/>
              </a:spcAft>
            </a:pPr>
            <a:r>
              <a:rPr lang="fr-FR" sz="2100" dirty="0">
                <a:ea typeface="Gulim" panose="020B0600000101010101" pitchFamily="34" charset="-127"/>
              </a:rPr>
              <a:t>Articles 5.1(c) and 5.1(e) of the GDPR: </a:t>
            </a:r>
            <a:r>
              <a:rPr lang="en-US" sz="2100" dirty="0">
                <a:ea typeface="Gulim" panose="020B0600000101010101" pitchFamily="34" charset="-127"/>
              </a:rPr>
              <a:t>Organizations must minimize the amount of data they collect and process, and the length of time they keep the data</a:t>
            </a:r>
          </a:p>
          <a:p>
            <a:pPr>
              <a:lnSpc>
                <a:spcPct val="100000"/>
              </a:lnSpc>
              <a:spcBef>
                <a:spcPts val="600"/>
              </a:spcBef>
              <a:spcAft>
                <a:spcPts val="600"/>
              </a:spcAft>
            </a:pPr>
            <a:endParaRPr lang="en-US" sz="2100" dirty="0">
              <a:ea typeface="Gulim" panose="020B0600000101010101" pitchFamily="34" charset="-127"/>
            </a:endParaRPr>
          </a:p>
          <a:p>
            <a:pPr>
              <a:lnSpc>
                <a:spcPct val="100000"/>
              </a:lnSpc>
              <a:spcBef>
                <a:spcPts val="600"/>
              </a:spcBef>
              <a:spcAft>
                <a:spcPts val="600"/>
              </a:spcAft>
            </a:pPr>
            <a:r>
              <a:rPr lang="en-US" sz="2100" dirty="0">
                <a:ea typeface="Gulim" panose="020B0600000101010101" pitchFamily="34" charset="-127"/>
              </a:rPr>
              <a:t>Tensions with AI and machine learning:</a:t>
            </a:r>
          </a:p>
          <a:p>
            <a:pPr lvl="1">
              <a:lnSpc>
                <a:spcPct val="100000"/>
              </a:lnSpc>
              <a:spcBef>
                <a:spcPts val="600"/>
              </a:spcBef>
              <a:spcAft>
                <a:spcPts val="600"/>
              </a:spcAft>
              <a:buFont typeface="Wingdings" panose="05000000000000000000" pitchFamily="2" charset="2"/>
              <a:buChar char="Ø"/>
            </a:pPr>
            <a:r>
              <a:rPr lang="en-US" sz="1800" dirty="0"/>
              <a:t>AI tends to involve collecting and analyzing as much data as possible</a:t>
            </a:r>
          </a:p>
          <a:p>
            <a:pPr lvl="1">
              <a:lnSpc>
                <a:spcPct val="100000"/>
              </a:lnSpc>
              <a:spcBef>
                <a:spcPts val="600"/>
              </a:spcBef>
              <a:spcAft>
                <a:spcPts val="600"/>
              </a:spcAft>
              <a:buFont typeface="Wingdings" panose="05000000000000000000" pitchFamily="2" charset="2"/>
              <a:buChar char="Ø"/>
            </a:pPr>
            <a:r>
              <a:rPr lang="en-US" sz="1800" dirty="0">
                <a:ea typeface="Gulim" panose="020B0600000101010101" pitchFamily="34" charset="-127"/>
              </a:rPr>
              <a:t>Tendency that personal data is collected and kept “just in case” it proves useful for future AI projects</a:t>
            </a:r>
          </a:p>
          <a:p>
            <a:pPr lvl="1">
              <a:lnSpc>
                <a:spcPct val="100000"/>
              </a:lnSpc>
              <a:spcBef>
                <a:spcPts val="600"/>
              </a:spcBef>
              <a:spcAft>
                <a:spcPts val="600"/>
              </a:spcAft>
              <a:buFont typeface="Wingdings" panose="05000000000000000000" pitchFamily="2" charset="2"/>
              <a:buChar char="Ø"/>
            </a:pPr>
            <a:endParaRPr lang="en-US" sz="2100" dirty="0">
              <a:ea typeface="Gulim" panose="020B0600000101010101" pitchFamily="34" charset="-127"/>
            </a:endParaRPr>
          </a:p>
          <a:p>
            <a:pPr>
              <a:lnSpc>
                <a:spcPct val="100000"/>
              </a:lnSpc>
              <a:spcBef>
                <a:spcPts val="600"/>
              </a:spcBef>
              <a:spcAft>
                <a:spcPts val="600"/>
              </a:spcAft>
            </a:pPr>
            <a:r>
              <a:rPr lang="en-US" sz="2100" dirty="0">
                <a:ea typeface="Gulim" panose="020B0600000101010101" pitchFamily="34" charset="-127"/>
              </a:rPr>
              <a:t>It is necessary to ensure that personal </a:t>
            </a:r>
            <a:r>
              <a:rPr lang="en-US" sz="2100" dirty="0"/>
              <a:t>data used for AI are necessary and relevant</a:t>
            </a:r>
          </a:p>
          <a:p>
            <a:pPr>
              <a:lnSpc>
                <a:spcPct val="100000"/>
              </a:lnSpc>
              <a:spcBef>
                <a:spcPts val="600"/>
              </a:spcBef>
              <a:spcAft>
                <a:spcPts val="600"/>
              </a:spcAft>
            </a:pPr>
            <a:r>
              <a:rPr lang="en-US" sz="2100" dirty="0"/>
              <a:t>It is also mandatory to comply with the storage limitation principle</a:t>
            </a:r>
          </a:p>
          <a:p>
            <a:pPr lvl="1">
              <a:lnSpc>
                <a:spcPct val="100000"/>
              </a:lnSpc>
              <a:spcBef>
                <a:spcPts val="600"/>
              </a:spcBef>
              <a:spcAft>
                <a:spcPts val="600"/>
              </a:spcAft>
              <a:buFont typeface="Wingdings" panose="05000000000000000000" pitchFamily="2" charset="2"/>
              <a:buChar char="Ø"/>
            </a:pPr>
            <a:endParaRPr lang="en-US" sz="2000" dirty="0"/>
          </a:p>
          <a:p>
            <a:pPr>
              <a:lnSpc>
                <a:spcPct val="100000"/>
              </a:lnSpc>
              <a:spcBef>
                <a:spcPts val="600"/>
              </a:spcBef>
              <a:spcAft>
                <a:spcPts val="600"/>
              </a:spcAft>
            </a:pPr>
            <a:endParaRPr lang="fr-FR" sz="2200" dirty="0">
              <a:ea typeface="Gulim" panose="020B0600000101010101" pitchFamily="34" charset="-127"/>
            </a:endParaRPr>
          </a:p>
        </p:txBody>
      </p:sp>
      <p:sp>
        <p:nvSpPr>
          <p:cNvPr id="4" name="Espace réservé de la date 3">
            <a:extLst>
              <a:ext uri="{FF2B5EF4-FFF2-40B4-BE49-F238E27FC236}">
                <a16:creationId xmlns:a16="http://schemas.microsoft.com/office/drawing/2014/main" id="{04205861-FA81-4E5D-9101-3ED3328E8469}"/>
              </a:ext>
            </a:extLst>
          </p:cNvPr>
          <p:cNvSpPr>
            <a:spLocks noGrp="1"/>
          </p:cNvSpPr>
          <p:nvPr>
            <p:ph type="dt" sz="half" idx="10"/>
          </p:nvPr>
        </p:nvSpPr>
        <p:spPr/>
        <p:txBody>
          <a:bodyPr/>
          <a:lstStyle/>
          <a:p>
            <a:r>
              <a:rPr lang="fr-FR" dirty="0"/>
              <a:t>Paris 2018</a:t>
            </a:r>
          </a:p>
        </p:txBody>
      </p:sp>
      <p:sp>
        <p:nvSpPr>
          <p:cNvPr id="5" name="Espace réservé du pied de page 4">
            <a:extLst>
              <a:ext uri="{FF2B5EF4-FFF2-40B4-BE49-F238E27FC236}">
                <a16:creationId xmlns:a16="http://schemas.microsoft.com/office/drawing/2014/main" id="{9F0F0FF4-F08B-4162-9F70-FB5DB2A672B7}"/>
              </a:ext>
            </a:extLst>
          </p:cNvPr>
          <p:cNvSpPr>
            <a:spLocks noGrp="1"/>
          </p:cNvSpPr>
          <p:nvPr>
            <p:ph type="ftr" sz="quarter" idx="11"/>
          </p:nvPr>
        </p:nvSpPr>
        <p:spPr/>
        <p:txBody>
          <a:bodyPr/>
          <a:lstStyle/>
          <a:p>
            <a:r>
              <a:rPr lang="fr-FR"/>
              <a:t>I The Next Tech Law Revolution I</a:t>
            </a:r>
            <a:endParaRPr lang="fr-FR" dirty="0"/>
          </a:p>
        </p:txBody>
      </p:sp>
      <p:sp>
        <p:nvSpPr>
          <p:cNvPr id="6" name="Espace réservé du numéro de diapositive 5">
            <a:extLst>
              <a:ext uri="{FF2B5EF4-FFF2-40B4-BE49-F238E27FC236}">
                <a16:creationId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7</a:t>
            </a:fld>
            <a:endParaRPr lang="fr-FR"/>
          </a:p>
        </p:txBody>
      </p:sp>
      <p:sp>
        <p:nvSpPr>
          <p:cNvPr id="8" name="Titre 7">
            <a:extLst>
              <a:ext uri="{FF2B5EF4-FFF2-40B4-BE49-F238E27FC236}">
                <a16:creationId xmlns:a16="http://schemas.microsoft.com/office/drawing/2014/main" id="{1599F9A1-B5E4-4203-9043-B395AA1804E8}"/>
              </a:ext>
            </a:extLst>
          </p:cNvPr>
          <p:cNvSpPr>
            <a:spLocks noGrp="1"/>
          </p:cNvSpPr>
          <p:nvPr>
            <p:ph type="title"/>
          </p:nvPr>
        </p:nvSpPr>
        <p:spPr/>
        <p:txBody>
          <a:bodyPr/>
          <a:lstStyle/>
          <a:p>
            <a:r>
              <a:rPr lang="fr-FR" dirty="0"/>
              <a:t>Data </a:t>
            </a:r>
            <a:r>
              <a:rPr lang="fr-FR" dirty="0" err="1"/>
              <a:t>minimization</a:t>
            </a:r>
            <a:endParaRPr lang="fr-FR" dirty="0"/>
          </a:p>
        </p:txBody>
      </p:sp>
      <p:pic>
        <p:nvPicPr>
          <p:cNvPr id="9" name="Image 8">
            <a:extLst>
              <a:ext uri="{FF2B5EF4-FFF2-40B4-BE49-F238E27FC236}">
                <a16:creationId xmlns:a16="http://schemas.microsoft.com/office/drawing/2014/main" id="{31EE02F0-7E19-44DE-B72F-8F965B62C7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17487" y="6356350"/>
            <a:ext cx="1527593" cy="289983"/>
          </a:xfrm>
          <a:prstGeom prst="rect">
            <a:avLst/>
          </a:prstGeom>
        </p:spPr>
      </p:pic>
    </p:spTree>
    <p:extLst>
      <p:ext uri="{BB962C8B-B14F-4D97-AF65-F5344CB8AC3E}">
        <p14:creationId xmlns:p14="http://schemas.microsoft.com/office/powerpoint/2010/main" val="3269755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6B1D48-3B31-4246-98E3-AEB95AFBB922}"/>
              </a:ext>
            </a:extLst>
          </p:cNvPr>
          <p:cNvSpPr>
            <a:spLocks noGrp="1"/>
          </p:cNvSpPr>
          <p:nvPr>
            <p:ph idx="4294967295"/>
          </p:nvPr>
        </p:nvSpPr>
        <p:spPr>
          <a:xfrm>
            <a:off x="838200" y="1786988"/>
            <a:ext cx="10515600" cy="4351338"/>
          </a:xfrm>
          <a:prstGeom prst="rect">
            <a:avLst/>
          </a:prstGeom>
        </p:spPr>
        <p:txBody>
          <a:bodyPr/>
          <a:lstStyle/>
          <a:p>
            <a:pPr marL="457200" lvl="1" indent="0">
              <a:lnSpc>
                <a:spcPct val="100000"/>
              </a:lnSpc>
              <a:spcBef>
                <a:spcPts val="600"/>
              </a:spcBef>
              <a:spcAft>
                <a:spcPts val="600"/>
              </a:spcAft>
              <a:buNone/>
            </a:pPr>
            <a:r>
              <a:rPr lang="en-US" sz="3200" dirty="0"/>
              <a:t>For reasons of time, this presentation will not delve into the issue of profiling for direct marketing purposes and the rights of data subjects in this regard, except as concerns profiling that involves automated decision-making</a:t>
            </a:r>
          </a:p>
          <a:p>
            <a:pPr>
              <a:lnSpc>
                <a:spcPct val="100000"/>
              </a:lnSpc>
              <a:spcBef>
                <a:spcPts val="600"/>
              </a:spcBef>
              <a:spcAft>
                <a:spcPts val="600"/>
              </a:spcAft>
            </a:pPr>
            <a:endParaRPr lang="fr-FR" sz="2200" dirty="0">
              <a:ea typeface="Gulim" panose="020B0600000101010101" pitchFamily="34" charset="-127"/>
            </a:endParaRPr>
          </a:p>
        </p:txBody>
      </p:sp>
      <p:sp>
        <p:nvSpPr>
          <p:cNvPr id="4" name="Espace réservé de la date 3">
            <a:extLst>
              <a:ext uri="{FF2B5EF4-FFF2-40B4-BE49-F238E27FC236}">
                <a16:creationId xmlns:a16="http://schemas.microsoft.com/office/drawing/2014/main" id="{04205861-FA81-4E5D-9101-3ED3328E8469}"/>
              </a:ext>
            </a:extLst>
          </p:cNvPr>
          <p:cNvSpPr>
            <a:spLocks noGrp="1"/>
          </p:cNvSpPr>
          <p:nvPr>
            <p:ph type="dt" sz="half" idx="10"/>
          </p:nvPr>
        </p:nvSpPr>
        <p:spPr/>
        <p:txBody>
          <a:bodyPr/>
          <a:lstStyle/>
          <a:p>
            <a:r>
              <a:rPr lang="fr-FR" dirty="0"/>
              <a:t>Paris 2018</a:t>
            </a:r>
          </a:p>
        </p:txBody>
      </p:sp>
      <p:sp>
        <p:nvSpPr>
          <p:cNvPr id="5" name="Espace réservé du pied de page 4">
            <a:extLst>
              <a:ext uri="{FF2B5EF4-FFF2-40B4-BE49-F238E27FC236}">
                <a16:creationId xmlns:a16="http://schemas.microsoft.com/office/drawing/2014/main" id="{9F0F0FF4-F08B-4162-9F70-FB5DB2A672B7}"/>
              </a:ext>
            </a:extLst>
          </p:cNvPr>
          <p:cNvSpPr>
            <a:spLocks noGrp="1"/>
          </p:cNvSpPr>
          <p:nvPr>
            <p:ph type="ftr" sz="quarter" idx="11"/>
          </p:nvPr>
        </p:nvSpPr>
        <p:spPr/>
        <p:txBody>
          <a:bodyPr/>
          <a:lstStyle/>
          <a:p>
            <a:r>
              <a:rPr lang="fr-FR"/>
              <a:t>I The Next Tech Law Revolution I</a:t>
            </a:r>
            <a:endParaRPr lang="fr-FR" dirty="0"/>
          </a:p>
        </p:txBody>
      </p:sp>
      <p:sp>
        <p:nvSpPr>
          <p:cNvPr id="6" name="Espace réservé du numéro de diapositive 5">
            <a:extLst>
              <a:ext uri="{FF2B5EF4-FFF2-40B4-BE49-F238E27FC236}">
                <a16:creationId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8</a:t>
            </a:fld>
            <a:endParaRPr lang="fr-FR"/>
          </a:p>
        </p:txBody>
      </p:sp>
      <p:sp>
        <p:nvSpPr>
          <p:cNvPr id="8" name="Titre 7">
            <a:extLst>
              <a:ext uri="{FF2B5EF4-FFF2-40B4-BE49-F238E27FC236}">
                <a16:creationId xmlns:a16="http://schemas.microsoft.com/office/drawing/2014/main" id="{1599F9A1-B5E4-4203-9043-B395AA1804E8}"/>
              </a:ext>
            </a:extLst>
          </p:cNvPr>
          <p:cNvSpPr>
            <a:spLocks noGrp="1"/>
          </p:cNvSpPr>
          <p:nvPr>
            <p:ph type="title"/>
          </p:nvPr>
        </p:nvSpPr>
        <p:spPr/>
        <p:txBody>
          <a:bodyPr/>
          <a:lstStyle/>
          <a:p>
            <a:r>
              <a:rPr lang="en-US" dirty="0"/>
              <a:t>Profiling</a:t>
            </a:r>
            <a:endParaRPr lang="fr-FR" dirty="0"/>
          </a:p>
        </p:txBody>
      </p:sp>
      <p:pic>
        <p:nvPicPr>
          <p:cNvPr id="9" name="Image 8">
            <a:extLst>
              <a:ext uri="{FF2B5EF4-FFF2-40B4-BE49-F238E27FC236}">
                <a16:creationId xmlns:a16="http://schemas.microsoft.com/office/drawing/2014/main" id="{31EE02F0-7E19-44DE-B72F-8F965B62C7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17487" y="6356350"/>
            <a:ext cx="1527593" cy="289983"/>
          </a:xfrm>
          <a:prstGeom prst="rect">
            <a:avLst/>
          </a:prstGeom>
        </p:spPr>
      </p:pic>
    </p:spTree>
    <p:extLst>
      <p:ext uri="{BB962C8B-B14F-4D97-AF65-F5344CB8AC3E}">
        <p14:creationId xmlns:p14="http://schemas.microsoft.com/office/powerpoint/2010/main" val="2953732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6B1D48-3B31-4246-98E3-AEB95AFBB922}"/>
              </a:ext>
            </a:extLst>
          </p:cNvPr>
          <p:cNvSpPr>
            <a:spLocks noGrp="1"/>
          </p:cNvSpPr>
          <p:nvPr>
            <p:ph idx="4294967295"/>
          </p:nvPr>
        </p:nvSpPr>
        <p:spPr>
          <a:xfrm>
            <a:off x="838200" y="1825625"/>
            <a:ext cx="10515600" cy="4351338"/>
          </a:xfrm>
          <a:prstGeom prst="rect">
            <a:avLst/>
          </a:prstGeom>
        </p:spPr>
        <p:txBody>
          <a:bodyPr/>
          <a:lstStyle/>
          <a:p>
            <a:pPr algn="just">
              <a:lnSpc>
                <a:spcPct val="100000"/>
              </a:lnSpc>
              <a:spcBef>
                <a:spcPts val="600"/>
              </a:spcBef>
              <a:spcAft>
                <a:spcPts val="600"/>
              </a:spcAft>
            </a:pPr>
            <a:r>
              <a:rPr lang="fr-FR" sz="2400" dirty="0">
                <a:ea typeface="Gulim" panose="020B0600000101010101" pitchFamily="34" charset="-127"/>
              </a:rPr>
              <a:t>Article 22 of the GDPR : </a:t>
            </a:r>
            <a:r>
              <a:rPr lang="en-US" sz="2400" dirty="0"/>
              <a:t>Right</a:t>
            </a:r>
            <a:r>
              <a:rPr lang="en-US" sz="2400" b="1" dirty="0"/>
              <a:t> not to be subject to a decision based solely on automated processing</a:t>
            </a:r>
            <a:r>
              <a:rPr lang="en-US" sz="2400" dirty="0"/>
              <a:t>, including profiling, which produces legal effects or similarly significantly affects the data subject</a:t>
            </a:r>
          </a:p>
          <a:p>
            <a:pPr algn="just">
              <a:lnSpc>
                <a:spcPct val="100000"/>
              </a:lnSpc>
              <a:spcBef>
                <a:spcPts val="600"/>
              </a:spcBef>
              <a:spcAft>
                <a:spcPts val="600"/>
              </a:spcAft>
            </a:pPr>
            <a:endParaRPr lang="en-US" sz="2400" dirty="0"/>
          </a:p>
          <a:p>
            <a:pPr lvl="1" algn="just">
              <a:lnSpc>
                <a:spcPct val="100000"/>
              </a:lnSpc>
              <a:spcBef>
                <a:spcPts val="0"/>
              </a:spcBef>
              <a:buFont typeface="Wingdings" panose="05000000000000000000" pitchFamily="2" charset="2"/>
              <a:buChar char="Ø"/>
            </a:pPr>
            <a:r>
              <a:rPr lang="fr-FR" sz="2200" dirty="0">
                <a:ea typeface="Gulim" panose="020B0600000101010101" pitchFamily="34" charset="-127"/>
              </a:rPr>
              <a:t>Examples: </a:t>
            </a:r>
            <a:r>
              <a:rPr lang="en-US" sz="2200" dirty="0"/>
              <a:t>automatic refusal of an online </a:t>
            </a:r>
          </a:p>
          <a:p>
            <a:pPr marL="457200" lvl="1" indent="0" algn="just">
              <a:lnSpc>
                <a:spcPct val="100000"/>
              </a:lnSpc>
              <a:spcBef>
                <a:spcPts val="0"/>
              </a:spcBef>
              <a:buNone/>
            </a:pPr>
            <a:r>
              <a:rPr lang="en-US" sz="2200" dirty="0"/>
              <a:t>credit application, e-recruiting practices </a:t>
            </a:r>
          </a:p>
          <a:p>
            <a:pPr marL="457200" lvl="1" indent="0" algn="just">
              <a:lnSpc>
                <a:spcPct val="100000"/>
              </a:lnSpc>
              <a:spcBef>
                <a:spcPts val="0"/>
              </a:spcBef>
              <a:buNone/>
            </a:pPr>
            <a:r>
              <a:rPr lang="en-US" sz="2200" dirty="0"/>
              <a:t>without any human intervention, etc.</a:t>
            </a:r>
          </a:p>
          <a:p>
            <a:pPr lvl="1" algn="just">
              <a:lnSpc>
                <a:spcPct val="100000"/>
              </a:lnSpc>
              <a:spcBef>
                <a:spcPts val="600"/>
              </a:spcBef>
              <a:spcAft>
                <a:spcPts val="600"/>
              </a:spcAft>
              <a:buFont typeface="Wingdings" panose="05000000000000000000" pitchFamily="2" charset="2"/>
              <a:buChar char="Ø"/>
            </a:pPr>
            <a:endParaRPr lang="en-US" sz="2200" dirty="0"/>
          </a:p>
          <a:p>
            <a:pPr lvl="1" algn="just">
              <a:lnSpc>
                <a:spcPct val="100000"/>
              </a:lnSpc>
              <a:spcBef>
                <a:spcPts val="0"/>
              </a:spcBef>
              <a:buFont typeface="Wingdings" panose="05000000000000000000" pitchFamily="2" charset="2"/>
              <a:buChar char="Ø"/>
            </a:pPr>
            <a:r>
              <a:rPr lang="en-US" sz="2200" dirty="0">
                <a:ea typeface="Gulim" panose="020B0600000101010101" pitchFamily="34" charset="-127"/>
              </a:rPr>
              <a:t>Human intervention must be meaningful</a:t>
            </a:r>
            <a:endParaRPr lang="fr-FR" sz="2200" b="1" dirty="0">
              <a:ea typeface="Gulim" panose="020B0600000101010101" pitchFamily="34" charset="-127"/>
            </a:endParaRPr>
          </a:p>
        </p:txBody>
      </p:sp>
      <p:sp>
        <p:nvSpPr>
          <p:cNvPr id="4" name="Espace réservé de la date 3">
            <a:extLst>
              <a:ext uri="{FF2B5EF4-FFF2-40B4-BE49-F238E27FC236}">
                <a16:creationId xmlns:a16="http://schemas.microsoft.com/office/drawing/2014/main" id="{04205861-FA81-4E5D-9101-3ED3328E8469}"/>
              </a:ext>
            </a:extLst>
          </p:cNvPr>
          <p:cNvSpPr>
            <a:spLocks noGrp="1"/>
          </p:cNvSpPr>
          <p:nvPr>
            <p:ph type="dt" sz="half" idx="10"/>
          </p:nvPr>
        </p:nvSpPr>
        <p:spPr/>
        <p:txBody>
          <a:bodyPr/>
          <a:lstStyle/>
          <a:p>
            <a:r>
              <a:rPr lang="fr-FR"/>
              <a:t>Paris 2018</a:t>
            </a:r>
            <a:endParaRPr lang="fr-FR" dirty="0"/>
          </a:p>
        </p:txBody>
      </p:sp>
      <p:sp>
        <p:nvSpPr>
          <p:cNvPr id="5" name="Espace réservé du pied de page 4">
            <a:extLst>
              <a:ext uri="{FF2B5EF4-FFF2-40B4-BE49-F238E27FC236}">
                <a16:creationId xmlns:a16="http://schemas.microsoft.com/office/drawing/2014/main" id="{9F0F0FF4-F08B-4162-9F70-FB5DB2A672B7}"/>
              </a:ext>
            </a:extLst>
          </p:cNvPr>
          <p:cNvSpPr>
            <a:spLocks noGrp="1"/>
          </p:cNvSpPr>
          <p:nvPr>
            <p:ph type="ftr" sz="quarter" idx="11"/>
          </p:nvPr>
        </p:nvSpPr>
        <p:spPr/>
        <p:txBody>
          <a:bodyPr/>
          <a:lstStyle/>
          <a:p>
            <a:r>
              <a:rPr lang="fr-FR" dirty="0"/>
              <a:t>I The </a:t>
            </a:r>
            <a:r>
              <a:rPr lang="fr-FR" dirty="0" err="1"/>
              <a:t>Next</a:t>
            </a:r>
            <a:r>
              <a:rPr lang="fr-FR" dirty="0"/>
              <a:t> Tech Law </a:t>
            </a:r>
            <a:r>
              <a:rPr lang="fr-FR" dirty="0" err="1"/>
              <a:t>Revolution</a:t>
            </a:r>
            <a:r>
              <a:rPr lang="fr-FR" dirty="0"/>
              <a:t> I</a:t>
            </a:r>
          </a:p>
        </p:txBody>
      </p:sp>
      <p:sp>
        <p:nvSpPr>
          <p:cNvPr id="6" name="Espace réservé du numéro de diapositive 5">
            <a:extLst>
              <a:ext uri="{FF2B5EF4-FFF2-40B4-BE49-F238E27FC236}">
                <a16:creationId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9</a:t>
            </a:fld>
            <a:endParaRPr lang="fr-FR"/>
          </a:p>
        </p:txBody>
      </p:sp>
      <p:sp>
        <p:nvSpPr>
          <p:cNvPr id="8" name="Titre 7">
            <a:extLst>
              <a:ext uri="{FF2B5EF4-FFF2-40B4-BE49-F238E27FC236}">
                <a16:creationId xmlns:a16="http://schemas.microsoft.com/office/drawing/2014/main" id="{1599F9A1-B5E4-4203-9043-B395AA1804E8}"/>
              </a:ext>
            </a:extLst>
          </p:cNvPr>
          <p:cNvSpPr>
            <a:spLocks noGrp="1"/>
          </p:cNvSpPr>
          <p:nvPr>
            <p:ph type="title"/>
          </p:nvPr>
        </p:nvSpPr>
        <p:spPr/>
        <p:txBody>
          <a:bodyPr/>
          <a:lstStyle/>
          <a:p>
            <a:r>
              <a:rPr lang="fr-FR" dirty="0"/>
              <a:t>GDPR restrictions on </a:t>
            </a:r>
            <a:r>
              <a:rPr lang="fr-FR" dirty="0" err="1"/>
              <a:t>automated</a:t>
            </a:r>
            <a:r>
              <a:rPr lang="fr-FR" dirty="0"/>
              <a:t> </a:t>
            </a:r>
            <a:r>
              <a:rPr lang="fr-FR" dirty="0" err="1"/>
              <a:t>decision-making</a:t>
            </a:r>
            <a:endParaRPr lang="fr-FR" dirty="0"/>
          </a:p>
        </p:txBody>
      </p:sp>
      <p:pic>
        <p:nvPicPr>
          <p:cNvPr id="9" name="Image 8">
            <a:extLst>
              <a:ext uri="{FF2B5EF4-FFF2-40B4-BE49-F238E27FC236}">
                <a16:creationId xmlns:a16="http://schemas.microsoft.com/office/drawing/2014/main" id="{31EE02F0-7E19-44DE-B72F-8F965B62C7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17487" y="6356350"/>
            <a:ext cx="1527593" cy="289983"/>
          </a:xfrm>
          <a:prstGeom prst="rect">
            <a:avLst/>
          </a:prstGeom>
        </p:spPr>
      </p:pic>
      <p:pic>
        <p:nvPicPr>
          <p:cNvPr id="3074" name="Picture 2" descr="Image associÃ©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123" y="3451538"/>
            <a:ext cx="4116728" cy="2034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27692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962</TotalTime>
  <Words>1037</Words>
  <Application>Microsoft Office PowerPoint</Application>
  <PresentationFormat>Grand écran</PresentationFormat>
  <Paragraphs>155</Paragraphs>
  <Slides>17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Gulim</vt:lpstr>
      <vt:lpstr>Arial</vt:lpstr>
      <vt:lpstr>Calibri</vt:lpstr>
      <vt:lpstr>Wingdings</vt:lpstr>
      <vt:lpstr>Thème Office</vt:lpstr>
      <vt:lpstr>Présentation PowerPoint</vt:lpstr>
      <vt:lpstr>Artificial intelligence and big data</vt:lpstr>
      <vt:lpstr>Applications of artificial intelligence and machine learning</vt:lpstr>
      <vt:lpstr>Potential concerns attached to the growth of AI</vt:lpstr>
      <vt:lpstr>Artificial intelligence, machine learning and the GDPR</vt:lpstr>
      <vt:lpstr>Purpose limitation</vt:lpstr>
      <vt:lpstr>Data minimization</vt:lpstr>
      <vt:lpstr>Profiling</vt:lpstr>
      <vt:lpstr>GDPR restrictions on automated decision-making</vt:lpstr>
      <vt:lpstr>Exceptions</vt:lpstr>
      <vt:lpstr>Safeguards – Suitable Measures</vt:lpstr>
      <vt:lpstr>Transparency and information obligations</vt:lpstr>
      <vt:lpstr>Obstacles to transparency</vt:lpstr>
      <vt:lpstr>Explainable Artificial Intelligence</vt:lpstr>
      <vt:lpstr>Privacy by design and by default</vt:lpstr>
      <vt:lpstr>Transparency and ethics: new imperatives for AI</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latournerie wolfrom</dc:creator>
  <cp:lastModifiedBy>lwa</cp:lastModifiedBy>
  <cp:revision>62</cp:revision>
  <dcterms:created xsi:type="dcterms:W3CDTF">2018-04-20T10:45:39Z</dcterms:created>
  <dcterms:modified xsi:type="dcterms:W3CDTF">2018-06-06T12:06:08Z</dcterms:modified>
</cp:coreProperties>
</file>